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handoutMasterIdLst>
    <p:handoutMasterId r:id="rId17"/>
  </p:handoutMasterIdLst>
  <p:sldIdLst>
    <p:sldId id="256" r:id="rId5"/>
    <p:sldId id="271" r:id="rId6"/>
    <p:sldId id="259" r:id="rId7"/>
    <p:sldId id="274" r:id="rId8"/>
    <p:sldId id="275" r:id="rId9"/>
    <p:sldId id="265" r:id="rId10"/>
    <p:sldId id="266" r:id="rId11"/>
    <p:sldId id="280" r:id="rId12"/>
    <p:sldId id="277" r:id="rId13"/>
    <p:sldId id="267" r:id="rId14"/>
    <p:sldId id="281" r:id="rId15"/>
    <p:sldId id="261" r:id="rId16"/>
  </p:sldIdLst>
  <p:sldSz cx="12192000" cy="6858000"/>
  <p:notesSz cx="6858000" cy="9144000"/>
  <p:embeddedFontLs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Rubik" panose="020B0604020202020204" charset="-79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5F9415-DAD9-4487-B4A4-1FE53CD2EDC4}" v="1" dt="2024-06-10T15:48:37.7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2299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el Manes" userId="09b26acb-e512-4bb2-b4b3-ffff3067da2d" providerId="ADAL" clId="{475F9415-DAD9-4487-B4A4-1FE53CD2EDC4}"/>
    <pc:docChg chg="custSel addSld delSld modSld">
      <pc:chgData name="Kristel Manes" userId="09b26acb-e512-4bb2-b4b3-ffff3067da2d" providerId="ADAL" clId="{475F9415-DAD9-4487-B4A4-1FE53CD2EDC4}" dt="2024-06-10T15:49:18.696" v="11" actId="6549"/>
      <pc:docMkLst>
        <pc:docMk/>
      </pc:docMkLst>
      <pc:sldChg chg="modSp mod">
        <pc:chgData name="Kristel Manes" userId="09b26acb-e512-4bb2-b4b3-ffff3067da2d" providerId="ADAL" clId="{475F9415-DAD9-4487-B4A4-1FE53CD2EDC4}" dt="2024-06-10T15:49:18.696" v="11" actId="6549"/>
        <pc:sldMkLst>
          <pc:docMk/>
          <pc:sldMk cId="216903390" sldId="274"/>
        </pc:sldMkLst>
        <pc:spChg chg="mod">
          <ac:chgData name="Kristel Manes" userId="09b26acb-e512-4bb2-b4b3-ffff3067da2d" providerId="ADAL" clId="{475F9415-DAD9-4487-B4A4-1FE53CD2EDC4}" dt="2024-06-10T15:49:18.696" v="11" actId="6549"/>
          <ac:spMkLst>
            <pc:docMk/>
            <pc:sldMk cId="216903390" sldId="274"/>
            <ac:spMk id="3" creationId="{08CC1064-1DF4-4502-849C-8E95B366D151}"/>
          </ac:spMkLst>
        </pc:spChg>
      </pc:sldChg>
      <pc:sldChg chg="addSp delSp modSp new mod setBg modClrScheme chgLayout">
        <pc:chgData name="Kristel Manes" userId="09b26acb-e512-4bb2-b4b3-ffff3067da2d" providerId="ADAL" clId="{475F9415-DAD9-4487-B4A4-1FE53CD2EDC4}" dt="2024-06-10T15:48:43.316" v="7" actId="26606"/>
        <pc:sldMkLst>
          <pc:docMk/>
          <pc:sldMk cId="1220741740" sldId="281"/>
        </pc:sldMkLst>
        <pc:spChg chg="del">
          <ac:chgData name="Kristel Manes" userId="09b26acb-e512-4bb2-b4b3-ffff3067da2d" providerId="ADAL" clId="{475F9415-DAD9-4487-B4A4-1FE53CD2EDC4}" dt="2024-06-10T15:47:15.718" v="3" actId="700"/>
          <ac:spMkLst>
            <pc:docMk/>
            <pc:sldMk cId="1220741740" sldId="281"/>
            <ac:spMk id="2" creationId="{07537779-DC03-E106-1B15-FE93FB63628F}"/>
          </ac:spMkLst>
        </pc:spChg>
        <pc:spChg chg="del">
          <ac:chgData name="Kristel Manes" userId="09b26acb-e512-4bb2-b4b3-ffff3067da2d" providerId="ADAL" clId="{475F9415-DAD9-4487-B4A4-1FE53CD2EDC4}" dt="2024-06-10T15:47:15.718" v="3" actId="700"/>
          <ac:spMkLst>
            <pc:docMk/>
            <pc:sldMk cId="1220741740" sldId="281"/>
            <ac:spMk id="3" creationId="{EE31D9F3-7B38-9AC8-5A84-27F3CF722154}"/>
          </ac:spMkLst>
        </pc:spChg>
        <pc:spChg chg="del">
          <ac:chgData name="Kristel Manes" userId="09b26acb-e512-4bb2-b4b3-ffff3067da2d" providerId="ADAL" clId="{475F9415-DAD9-4487-B4A4-1FE53CD2EDC4}" dt="2024-06-10T15:47:15.718" v="3" actId="700"/>
          <ac:spMkLst>
            <pc:docMk/>
            <pc:sldMk cId="1220741740" sldId="281"/>
            <ac:spMk id="4" creationId="{A2CFA704-C07F-678B-2886-ABDB057A968C}"/>
          </ac:spMkLst>
        </pc:spChg>
        <pc:spChg chg="add">
          <ac:chgData name="Kristel Manes" userId="09b26acb-e512-4bb2-b4b3-ffff3067da2d" providerId="ADAL" clId="{475F9415-DAD9-4487-B4A4-1FE53CD2EDC4}" dt="2024-06-10T15:48:43.316" v="7" actId="26606"/>
          <ac:spMkLst>
            <pc:docMk/>
            <pc:sldMk cId="1220741740" sldId="281"/>
            <ac:spMk id="11" creationId="{42A4FC2C-047E-45A5-965D-8E1E3BF09BC6}"/>
          </ac:spMkLst>
        </pc:spChg>
        <pc:picChg chg="add mod">
          <ac:chgData name="Kristel Manes" userId="09b26acb-e512-4bb2-b4b3-ffff3067da2d" providerId="ADAL" clId="{475F9415-DAD9-4487-B4A4-1FE53CD2EDC4}" dt="2024-06-10T15:48:43.316" v="7" actId="26606"/>
          <ac:picMkLst>
            <pc:docMk/>
            <pc:sldMk cId="1220741740" sldId="281"/>
            <ac:picMk id="6" creationId="{9D3ADAEF-4B7C-ED1C-647B-143FD385A795}"/>
          </ac:picMkLst>
        </pc:picChg>
      </pc:sldChg>
      <pc:sldChg chg="del">
        <pc:chgData name="Kristel Manes" userId="09b26acb-e512-4bb2-b4b3-ffff3067da2d" providerId="ADAL" clId="{475F9415-DAD9-4487-B4A4-1FE53CD2EDC4}" dt="2024-06-10T15:44:47.460" v="0" actId="2696"/>
        <pc:sldMkLst>
          <pc:docMk/>
          <pc:sldMk cId="4269920569" sldId="281"/>
        </pc:sldMkLst>
      </pc:sldChg>
      <pc:sldChg chg="del">
        <pc:chgData name="Kristel Manes" userId="09b26acb-e512-4bb2-b4b3-ffff3067da2d" providerId="ADAL" clId="{475F9415-DAD9-4487-B4A4-1FE53CD2EDC4}" dt="2024-06-10T15:44:53.568" v="1" actId="2696"/>
        <pc:sldMkLst>
          <pc:docMk/>
          <pc:sldMk cId="325437174" sldId="282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F0B1F7-84CC-46CE-800E-4E75E0C432DF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9E56BB9-6B78-46AE-9DA0-3BE65CF7E140}">
      <dgm:prSet/>
      <dgm:spPr/>
      <dgm:t>
        <a:bodyPr/>
        <a:lstStyle/>
        <a:p>
          <a:r>
            <a:rPr lang="en-CA" dirty="0"/>
            <a:t>Each confidential consultation is specific to the business needs</a:t>
          </a:r>
          <a:endParaRPr lang="en-US" dirty="0"/>
        </a:p>
      </dgm:t>
    </dgm:pt>
    <dgm:pt modelId="{693528BD-427A-4E41-81B6-8BE010DF0731}" type="parTrans" cxnId="{6E21696F-61D3-47CC-A127-55497F4DB6F1}">
      <dgm:prSet/>
      <dgm:spPr/>
      <dgm:t>
        <a:bodyPr/>
        <a:lstStyle/>
        <a:p>
          <a:endParaRPr lang="en-US"/>
        </a:p>
      </dgm:t>
    </dgm:pt>
    <dgm:pt modelId="{8E44913C-B8C6-4EEB-A898-8A8079E9488B}" type="sibTrans" cxnId="{6E21696F-61D3-47CC-A127-55497F4DB6F1}">
      <dgm:prSet/>
      <dgm:spPr/>
      <dgm:t>
        <a:bodyPr/>
        <a:lstStyle/>
        <a:p>
          <a:endParaRPr lang="en-US"/>
        </a:p>
      </dgm:t>
    </dgm:pt>
    <dgm:pt modelId="{32EC4A43-7EF8-40F7-B2DE-C5C404D21137}">
      <dgm:prSet/>
      <dgm:spPr/>
      <dgm:t>
        <a:bodyPr/>
        <a:lstStyle/>
        <a:p>
          <a:r>
            <a:rPr lang="en-CA" dirty="0"/>
            <a:t>We offer a range of expertise including, human resources, marketing, accounting, succession planning and growth strategies</a:t>
          </a:r>
          <a:endParaRPr lang="en-US" dirty="0"/>
        </a:p>
      </dgm:t>
    </dgm:pt>
    <dgm:pt modelId="{7729C859-BC1C-4E98-868E-4B6EE1ED0DC7}" type="parTrans" cxnId="{0AFCB37A-BB0F-48F6-8F2F-6F74D406ECBE}">
      <dgm:prSet/>
      <dgm:spPr/>
      <dgm:t>
        <a:bodyPr/>
        <a:lstStyle/>
        <a:p>
          <a:endParaRPr lang="en-US"/>
        </a:p>
      </dgm:t>
    </dgm:pt>
    <dgm:pt modelId="{25A6E2AC-4FC1-438E-9EE4-7998DC8BAA37}" type="sibTrans" cxnId="{0AFCB37A-BB0F-48F6-8F2F-6F74D406ECBE}">
      <dgm:prSet/>
      <dgm:spPr/>
      <dgm:t>
        <a:bodyPr/>
        <a:lstStyle/>
        <a:p>
          <a:endParaRPr lang="en-US"/>
        </a:p>
      </dgm:t>
    </dgm:pt>
    <dgm:pt modelId="{737A7F94-9111-4B37-ADBF-2FBAAE584DD7}">
      <dgm:prSet/>
      <dgm:spPr/>
      <dgm:t>
        <a:bodyPr/>
        <a:lstStyle/>
        <a:p>
          <a:r>
            <a:rPr lang="en-CA" dirty="0"/>
            <a:t>Our advisors will often recommend what clients can do next to best move forward</a:t>
          </a:r>
          <a:endParaRPr lang="en-US" dirty="0"/>
        </a:p>
      </dgm:t>
    </dgm:pt>
    <dgm:pt modelId="{49B291C5-1C2C-456F-B0B2-2B8F5BE20D93}" type="parTrans" cxnId="{26D1E445-F4CC-4FA2-B028-7CB76C107F66}">
      <dgm:prSet/>
      <dgm:spPr/>
      <dgm:t>
        <a:bodyPr/>
        <a:lstStyle/>
        <a:p>
          <a:endParaRPr lang="en-US"/>
        </a:p>
      </dgm:t>
    </dgm:pt>
    <dgm:pt modelId="{85EB8F9C-D012-443F-ACC1-B256C5377F3D}" type="sibTrans" cxnId="{26D1E445-F4CC-4FA2-B028-7CB76C107F66}">
      <dgm:prSet/>
      <dgm:spPr/>
      <dgm:t>
        <a:bodyPr/>
        <a:lstStyle/>
        <a:p>
          <a:endParaRPr lang="en-US"/>
        </a:p>
      </dgm:t>
    </dgm:pt>
    <dgm:pt modelId="{46453FB1-544C-406E-86AE-774B37DD8478}">
      <dgm:prSet/>
      <dgm:spPr/>
      <dgm:t>
        <a:bodyPr/>
        <a:lstStyle/>
        <a:p>
          <a:r>
            <a:rPr lang="en-CA" dirty="0"/>
            <a:t>Based on the consultation, they may be eligible to participate within one of our grant programs (Triage) </a:t>
          </a:r>
          <a:endParaRPr lang="en-US" dirty="0"/>
        </a:p>
      </dgm:t>
    </dgm:pt>
    <dgm:pt modelId="{4CB02722-3487-42C1-8FCB-E1CB178F7BF2}" type="parTrans" cxnId="{03932882-242E-4DFD-9E4F-E466949800FE}">
      <dgm:prSet/>
      <dgm:spPr/>
      <dgm:t>
        <a:bodyPr/>
        <a:lstStyle/>
        <a:p>
          <a:endParaRPr lang="en-US"/>
        </a:p>
      </dgm:t>
    </dgm:pt>
    <dgm:pt modelId="{7CF1E01C-8BC0-4E90-9925-643FAE629D3E}" type="sibTrans" cxnId="{03932882-242E-4DFD-9E4F-E466949800FE}">
      <dgm:prSet/>
      <dgm:spPr/>
      <dgm:t>
        <a:bodyPr/>
        <a:lstStyle/>
        <a:p>
          <a:endParaRPr lang="en-US"/>
        </a:p>
      </dgm:t>
    </dgm:pt>
    <dgm:pt modelId="{D46B44C5-6350-4EC2-9E87-2E76D661A520}" type="pres">
      <dgm:prSet presAssocID="{B0F0B1F7-84CC-46CE-800E-4E75E0C432DF}" presName="root" presStyleCnt="0">
        <dgm:presLayoutVars>
          <dgm:dir/>
          <dgm:resizeHandles val="exact"/>
        </dgm:presLayoutVars>
      </dgm:prSet>
      <dgm:spPr/>
    </dgm:pt>
    <dgm:pt modelId="{FBBD0646-8DEE-4C5E-9B2C-CFD8D8CD5F38}" type="pres">
      <dgm:prSet presAssocID="{B0F0B1F7-84CC-46CE-800E-4E75E0C432DF}" presName="container" presStyleCnt="0">
        <dgm:presLayoutVars>
          <dgm:dir/>
          <dgm:resizeHandles val="exact"/>
        </dgm:presLayoutVars>
      </dgm:prSet>
      <dgm:spPr/>
    </dgm:pt>
    <dgm:pt modelId="{D1D89730-99F0-4857-9D00-F9D100986A67}" type="pres">
      <dgm:prSet presAssocID="{E9E56BB9-6B78-46AE-9DA0-3BE65CF7E140}" presName="compNode" presStyleCnt="0"/>
      <dgm:spPr/>
    </dgm:pt>
    <dgm:pt modelId="{C7E069E0-97F6-49BC-89C3-B61B108818EC}" type="pres">
      <dgm:prSet presAssocID="{E9E56BB9-6B78-46AE-9DA0-3BE65CF7E140}" presName="iconBgRect" presStyleLbl="bgShp" presStyleIdx="0" presStyleCnt="4"/>
      <dgm:spPr/>
    </dgm:pt>
    <dgm:pt modelId="{E88DB428-EC40-4E1F-9A35-4161FE2EAF4D}" type="pres">
      <dgm:prSet presAssocID="{E9E56BB9-6B78-46AE-9DA0-3BE65CF7E14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9F6BB8B-411E-49A1-A345-126D0DF8ECB3}" type="pres">
      <dgm:prSet presAssocID="{E9E56BB9-6B78-46AE-9DA0-3BE65CF7E140}" presName="spaceRect" presStyleCnt="0"/>
      <dgm:spPr/>
    </dgm:pt>
    <dgm:pt modelId="{C6A9707E-DCF6-4C23-A28E-2BA6787B7081}" type="pres">
      <dgm:prSet presAssocID="{E9E56BB9-6B78-46AE-9DA0-3BE65CF7E140}" presName="textRect" presStyleLbl="revTx" presStyleIdx="0" presStyleCnt="4">
        <dgm:presLayoutVars>
          <dgm:chMax val="1"/>
          <dgm:chPref val="1"/>
        </dgm:presLayoutVars>
      </dgm:prSet>
      <dgm:spPr/>
    </dgm:pt>
    <dgm:pt modelId="{ED03F2E9-06E4-4978-87C6-6B4F5B829DA7}" type="pres">
      <dgm:prSet presAssocID="{8E44913C-B8C6-4EEB-A898-8A8079E9488B}" presName="sibTrans" presStyleLbl="sibTrans2D1" presStyleIdx="0" presStyleCnt="0"/>
      <dgm:spPr/>
    </dgm:pt>
    <dgm:pt modelId="{FB5502D2-3B83-435F-BAAC-977A38D761F4}" type="pres">
      <dgm:prSet presAssocID="{32EC4A43-7EF8-40F7-B2DE-C5C404D21137}" presName="compNode" presStyleCnt="0"/>
      <dgm:spPr/>
    </dgm:pt>
    <dgm:pt modelId="{65C09B3F-7DA6-4DB5-93C7-7ECF028E2546}" type="pres">
      <dgm:prSet presAssocID="{32EC4A43-7EF8-40F7-B2DE-C5C404D21137}" presName="iconBgRect" presStyleLbl="bgShp" presStyleIdx="1" presStyleCnt="4"/>
      <dgm:spPr/>
    </dgm:pt>
    <dgm:pt modelId="{7FC666E2-A03C-4418-A188-2C1B7C19CBC5}" type="pres">
      <dgm:prSet presAssocID="{32EC4A43-7EF8-40F7-B2DE-C5C404D211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69EE07D4-AEA5-4AF4-9D35-07A1E6F00D7D}" type="pres">
      <dgm:prSet presAssocID="{32EC4A43-7EF8-40F7-B2DE-C5C404D21137}" presName="spaceRect" presStyleCnt="0"/>
      <dgm:spPr/>
    </dgm:pt>
    <dgm:pt modelId="{8F761C00-CC68-41EC-B57C-14FCEF66FE84}" type="pres">
      <dgm:prSet presAssocID="{32EC4A43-7EF8-40F7-B2DE-C5C404D21137}" presName="textRect" presStyleLbl="revTx" presStyleIdx="1" presStyleCnt="4">
        <dgm:presLayoutVars>
          <dgm:chMax val="1"/>
          <dgm:chPref val="1"/>
        </dgm:presLayoutVars>
      </dgm:prSet>
      <dgm:spPr/>
    </dgm:pt>
    <dgm:pt modelId="{E63432F0-F062-4C48-B6DA-8D8BD57063D2}" type="pres">
      <dgm:prSet presAssocID="{25A6E2AC-4FC1-438E-9EE4-7998DC8BAA37}" presName="sibTrans" presStyleLbl="sibTrans2D1" presStyleIdx="0" presStyleCnt="0"/>
      <dgm:spPr/>
    </dgm:pt>
    <dgm:pt modelId="{20D79B4A-A1A1-4D71-8B46-4597E46736F2}" type="pres">
      <dgm:prSet presAssocID="{737A7F94-9111-4B37-ADBF-2FBAAE584DD7}" presName="compNode" presStyleCnt="0"/>
      <dgm:spPr/>
    </dgm:pt>
    <dgm:pt modelId="{671D0502-F259-4306-AB94-AC59BB0DDC05}" type="pres">
      <dgm:prSet presAssocID="{737A7F94-9111-4B37-ADBF-2FBAAE584DD7}" presName="iconBgRect" presStyleLbl="bgShp" presStyleIdx="2" presStyleCnt="4"/>
      <dgm:spPr/>
    </dgm:pt>
    <dgm:pt modelId="{FFCDCAA3-7B60-427A-959E-D7D06F67B9EE}" type="pres">
      <dgm:prSet presAssocID="{737A7F94-9111-4B37-ADBF-2FBAAE584DD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12270A7F-4025-4FAD-80B6-11EA2B6D6993}" type="pres">
      <dgm:prSet presAssocID="{737A7F94-9111-4B37-ADBF-2FBAAE584DD7}" presName="spaceRect" presStyleCnt="0"/>
      <dgm:spPr/>
    </dgm:pt>
    <dgm:pt modelId="{E8AA9F17-450C-4F71-9393-7264E46D3F9F}" type="pres">
      <dgm:prSet presAssocID="{737A7F94-9111-4B37-ADBF-2FBAAE584DD7}" presName="textRect" presStyleLbl="revTx" presStyleIdx="2" presStyleCnt="4">
        <dgm:presLayoutVars>
          <dgm:chMax val="1"/>
          <dgm:chPref val="1"/>
        </dgm:presLayoutVars>
      </dgm:prSet>
      <dgm:spPr/>
    </dgm:pt>
    <dgm:pt modelId="{2896822A-7336-42C9-B3BB-5D0BB50620FD}" type="pres">
      <dgm:prSet presAssocID="{85EB8F9C-D012-443F-ACC1-B256C5377F3D}" presName="sibTrans" presStyleLbl="sibTrans2D1" presStyleIdx="0" presStyleCnt="0"/>
      <dgm:spPr/>
    </dgm:pt>
    <dgm:pt modelId="{C0C116D7-F7EA-4F71-BE52-7AEFA94B2EE7}" type="pres">
      <dgm:prSet presAssocID="{46453FB1-544C-406E-86AE-774B37DD8478}" presName="compNode" presStyleCnt="0"/>
      <dgm:spPr/>
    </dgm:pt>
    <dgm:pt modelId="{6FA27608-551D-45FA-8AA5-7D49A943BC38}" type="pres">
      <dgm:prSet presAssocID="{46453FB1-544C-406E-86AE-774B37DD8478}" presName="iconBgRect" presStyleLbl="bgShp" presStyleIdx="3" presStyleCnt="4"/>
      <dgm:spPr/>
    </dgm:pt>
    <dgm:pt modelId="{1BD557A1-43A4-4B02-919F-400F51805F92}" type="pres">
      <dgm:prSet presAssocID="{46453FB1-544C-406E-86AE-774B37DD847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spital"/>
        </a:ext>
      </dgm:extLst>
    </dgm:pt>
    <dgm:pt modelId="{7D22D9D8-C4F1-43AF-8DE9-E53EC5C68015}" type="pres">
      <dgm:prSet presAssocID="{46453FB1-544C-406E-86AE-774B37DD8478}" presName="spaceRect" presStyleCnt="0"/>
      <dgm:spPr/>
    </dgm:pt>
    <dgm:pt modelId="{91A1C9C8-024F-46AD-87F1-53C181D16661}" type="pres">
      <dgm:prSet presAssocID="{46453FB1-544C-406E-86AE-774B37DD8478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2F3B39-F81C-4898-895C-C3066AAB6B71}" type="presOf" srcId="{25A6E2AC-4FC1-438E-9EE4-7998DC8BAA37}" destId="{E63432F0-F062-4C48-B6DA-8D8BD57063D2}" srcOrd="0" destOrd="0" presId="urn:microsoft.com/office/officeart/2018/2/layout/IconCircleList"/>
    <dgm:cxn modelId="{14770D3A-8B61-4D5B-9574-C3F7CEE14198}" type="presOf" srcId="{E9E56BB9-6B78-46AE-9DA0-3BE65CF7E140}" destId="{C6A9707E-DCF6-4C23-A28E-2BA6787B7081}" srcOrd="0" destOrd="0" presId="urn:microsoft.com/office/officeart/2018/2/layout/IconCircleList"/>
    <dgm:cxn modelId="{26D1E445-F4CC-4FA2-B028-7CB76C107F66}" srcId="{B0F0B1F7-84CC-46CE-800E-4E75E0C432DF}" destId="{737A7F94-9111-4B37-ADBF-2FBAAE584DD7}" srcOrd="2" destOrd="0" parTransId="{49B291C5-1C2C-456F-B0B2-2B8F5BE20D93}" sibTransId="{85EB8F9C-D012-443F-ACC1-B256C5377F3D}"/>
    <dgm:cxn modelId="{6E21696F-61D3-47CC-A127-55497F4DB6F1}" srcId="{B0F0B1F7-84CC-46CE-800E-4E75E0C432DF}" destId="{E9E56BB9-6B78-46AE-9DA0-3BE65CF7E140}" srcOrd="0" destOrd="0" parTransId="{693528BD-427A-4E41-81B6-8BE010DF0731}" sibTransId="{8E44913C-B8C6-4EEB-A898-8A8079E9488B}"/>
    <dgm:cxn modelId="{052AE176-2FC3-41BA-A58A-52EF1628C60B}" type="presOf" srcId="{85EB8F9C-D012-443F-ACC1-B256C5377F3D}" destId="{2896822A-7336-42C9-B3BB-5D0BB50620FD}" srcOrd="0" destOrd="0" presId="urn:microsoft.com/office/officeart/2018/2/layout/IconCircleList"/>
    <dgm:cxn modelId="{0AFCB37A-BB0F-48F6-8F2F-6F74D406ECBE}" srcId="{B0F0B1F7-84CC-46CE-800E-4E75E0C432DF}" destId="{32EC4A43-7EF8-40F7-B2DE-C5C404D21137}" srcOrd="1" destOrd="0" parTransId="{7729C859-BC1C-4E98-868E-4B6EE1ED0DC7}" sibTransId="{25A6E2AC-4FC1-438E-9EE4-7998DC8BAA37}"/>
    <dgm:cxn modelId="{03932882-242E-4DFD-9E4F-E466949800FE}" srcId="{B0F0B1F7-84CC-46CE-800E-4E75E0C432DF}" destId="{46453FB1-544C-406E-86AE-774B37DD8478}" srcOrd="3" destOrd="0" parTransId="{4CB02722-3487-42C1-8FCB-E1CB178F7BF2}" sibTransId="{7CF1E01C-8BC0-4E90-9925-643FAE629D3E}"/>
    <dgm:cxn modelId="{3F4656AD-ACE4-4EB9-939A-B7B498F61002}" type="presOf" srcId="{B0F0B1F7-84CC-46CE-800E-4E75E0C432DF}" destId="{D46B44C5-6350-4EC2-9E87-2E76D661A520}" srcOrd="0" destOrd="0" presId="urn:microsoft.com/office/officeart/2018/2/layout/IconCircleList"/>
    <dgm:cxn modelId="{97CC74B9-5F93-461F-8284-7A53A5186BBD}" type="presOf" srcId="{737A7F94-9111-4B37-ADBF-2FBAAE584DD7}" destId="{E8AA9F17-450C-4F71-9393-7264E46D3F9F}" srcOrd="0" destOrd="0" presId="urn:microsoft.com/office/officeart/2018/2/layout/IconCircleList"/>
    <dgm:cxn modelId="{714031E7-F425-451B-A3D5-0D0D8FA161A2}" type="presOf" srcId="{46453FB1-544C-406E-86AE-774B37DD8478}" destId="{91A1C9C8-024F-46AD-87F1-53C181D16661}" srcOrd="0" destOrd="0" presId="urn:microsoft.com/office/officeart/2018/2/layout/IconCircleList"/>
    <dgm:cxn modelId="{05CC33F2-B9DD-4888-96E4-FF2DB4A9E689}" type="presOf" srcId="{32EC4A43-7EF8-40F7-B2DE-C5C404D21137}" destId="{8F761C00-CC68-41EC-B57C-14FCEF66FE84}" srcOrd="0" destOrd="0" presId="urn:microsoft.com/office/officeart/2018/2/layout/IconCircleList"/>
    <dgm:cxn modelId="{F9EFB2F6-5DD9-4899-B232-CA376055951A}" type="presOf" srcId="{8E44913C-B8C6-4EEB-A898-8A8079E9488B}" destId="{ED03F2E9-06E4-4978-87C6-6B4F5B829DA7}" srcOrd="0" destOrd="0" presId="urn:microsoft.com/office/officeart/2018/2/layout/IconCircleList"/>
    <dgm:cxn modelId="{697EB872-0FB9-4B7A-BAFE-79AC8149C0FF}" type="presParOf" srcId="{D46B44C5-6350-4EC2-9E87-2E76D661A520}" destId="{FBBD0646-8DEE-4C5E-9B2C-CFD8D8CD5F38}" srcOrd="0" destOrd="0" presId="urn:microsoft.com/office/officeart/2018/2/layout/IconCircleList"/>
    <dgm:cxn modelId="{FF936321-B432-4101-AF12-C22CC0443289}" type="presParOf" srcId="{FBBD0646-8DEE-4C5E-9B2C-CFD8D8CD5F38}" destId="{D1D89730-99F0-4857-9D00-F9D100986A67}" srcOrd="0" destOrd="0" presId="urn:microsoft.com/office/officeart/2018/2/layout/IconCircleList"/>
    <dgm:cxn modelId="{4D669D39-246D-40BC-9A96-72290802B0FD}" type="presParOf" srcId="{D1D89730-99F0-4857-9D00-F9D100986A67}" destId="{C7E069E0-97F6-49BC-89C3-B61B108818EC}" srcOrd="0" destOrd="0" presId="urn:microsoft.com/office/officeart/2018/2/layout/IconCircleList"/>
    <dgm:cxn modelId="{F51DF5A7-BA08-4709-88DF-059B21EFE3B9}" type="presParOf" srcId="{D1D89730-99F0-4857-9D00-F9D100986A67}" destId="{E88DB428-EC40-4E1F-9A35-4161FE2EAF4D}" srcOrd="1" destOrd="0" presId="urn:microsoft.com/office/officeart/2018/2/layout/IconCircleList"/>
    <dgm:cxn modelId="{F3E4A896-44CD-4DCB-8094-E12184A50E78}" type="presParOf" srcId="{D1D89730-99F0-4857-9D00-F9D100986A67}" destId="{99F6BB8B-411E-49A1-A345-126D0DF8ECB3}" srcOrd="2" destOrd="0" presId="urn:microsoft.com/office/officeart/2018/2/layout/IconCircleList"/>
    <dgm:cxn modelId="{AAF95240-CD9B-431C-AB28-60315A760010}" type="presParOf" srcId="{D1D89730-99F0-4857-9D00-F9D100986A67}" destId="{C6A9707E-DCF6-4C23-A28E-2BA6787B7081}" srcOrd="3" destOrd="0" presId="urn:microsoft.com/office/officeart/2018/2/layout/IconCircleList"/>
    <dgm:cxn modelId="{D7F2B571-25CA-47EC-83E6-1D048C2481FD}" type="presParOf" srcId="{FBBD0646-8DEE-4C5E-9B2C-CFD8D8CD5F38}" destId="{ED03F2E9-06E4-4978-87C6-6B4F5B829DA7}" srcOrd="1" destOrd="0" presId="urn:microsoft.com/office/officeart/2018/2/layout/IconCircleList"/>
    <dgm:cxn modelId="{A18F17CF-221A-4A9E-A97C-F7AA0E4C98CE}" type="presParOf" srcId="{FBBD0646-8DEE-4C5E-9B2C-CFD8D8CD5F38}" destId="{FB5502D2-3B83-435F-BAAC-977A38D761F4}" srcOrd="2" destOrd="0" presId="urn:microsoft.com/office/officeart/2018/2/layout/IconCircleList"/>
    <dgm:cxn modelId="{18F89AA2-B770-4E36-954E-240C6068636A}" type="presParOf" srcId="{FB5502D2-3B83-435F-BAAC-977A38D761F4}" destId="{65C09B3F-7DA6-4DB5-93C7-7ECF028E2546}" srcOrd="0" destOrd="0" presId="urn:microsoft.com/office/officeart/2018/2/layout/IconCircleList"/>
    <dgm:cxn modelId="{77D9D563-8EBB-4EE4-8173-EE6DD815D259}" type="presParOf" srcId="{FB5502D2-3B83-435F-BAAC-977A38D761F4}" destId="{7FC666E2-A03C-4418-A188-2C1B7C19CBC5}" srcOrd="1" destOrd="0" presId="urn:microsoft.com/office/officeart/2018/2/layout/IconCircleList"/>
    <dgm:cxn modelId="{DA02FF05-112D-4ABC-9E07-C970C18933C6}" type="presParOf" srcId="{FB5502D2-3B83-435F-BAAC-977A38D761F4}" destId="{69EE07D4-AEA5-4AF4-9D35-07A1E6F00D7D}" srcOrd="2" destOrd="0" presId="urn:microsoft.com/office/officeart/2018/2/layout/IconCircleList"/>
    <dgm:cxn modelId="{CAF68FA3-41D6-46C6-92A4-AE55883B37A6}" type="presParOf" srcId="{FB5502D2-3B83-435F-BAAC-977A38D761F4}" destId="{8F761C00-CC68-41EC-B57C-14FCEF66FE84}" srcOrd="3" destOrd="0" presId="urn:microsoft.com/office/officeart/2018/2/layout/IconCircleList"/>
    <dgm:cxn modelId="{1FE07041-16D0-4AAB-9A4C-B309F92FA412}" type="presParOf" srcId="{FBBD0646-8DEE-4C5E-9B2C-CFD8D8CD5F38}" destId="{E63432F0-F062-4C48-B6DA-8D8BD57063D2}" srcOrd="3" destOrd="0" presId="urn:microsoft.com/office/officeart/2018/2/layout/IconCircleList"/>
    <dgm:cxn modelId="{F96692B0-8B40-40CA-B3A6-7D36BFC3D144}" type="presParOf" srcId="{FBBD0646-8DEE-4C5E-9B2C-CFD8D8CD5F38}" destId="{20D79B4A-A1A1-4D71-8B46-4597E46736F2}" srcOrd="4" destOrd="0" presId="urn:microsoft.com/office/officeart/2018/2/layout/IconCircleList"/>
    <dgm:cxn modelId="{B4896D48-6D4B-490B-8645-06E52DCDBAD6}" type="presParOf" srcId="{20D79B4A-A1A1-4D71-8B46-4597E46736F2}" destId="{671D0502-F259-4306-AB94-AC59BB0DDC05}" srcOrd="0" destOrd="0" presId="urn:microsoft.com/office/officeart/2018/2/layout/IconCircleList"/>
    <dgm:cxn modelId="{32099A22-03B3-4F51-A8CA-6630AB18BBB9}" type="presParOf" srcId="{20D79B4A-A1A1-4D71-8B46-4597E46736F2}" destId="{FFCDCAA3-7B60-427A-959E-D7D06F67B9EE}" srcOrd="1" destOrd="0" presId="urn:microsoft.com/office/officeart/2018/2/layout/IconCircleList"/>
    <dgm:cxn modelId="{8471A9A6-5C9F-4A84-B510-56C69D8FDDC3}" type="presParOf" srcId="{20D79B4A-A1A1-4D71-8B46-4597E46736F2}" destId="{12270A7F-4025-4FAD-80B6-11EA2B6D6993}" srcOrd="2" destOrd="0" presId="urn:microsoft.com/office/officeart/2018/2/layout/IconCircleList"/>
    <dgm:cxn modelId="{1886237D-9A72-48C8-BFF4-A479E67098CA}" type="presParOf" srcId="{20D79B4A-A1A1-4D71-8B46-4597E46736F2}" destId="{E8AA9F17-450C-4F71-9393-7264E46D3F9F}" srcOrd="3" destOrd="0" presId="urn:microsoft.com/office/officeart/2018/2/layout/IconCircleList"/>
    <dgm:cxn modelId="{36F434C2-434B-44FC-9583-FFA3E35F548C}" type="presParOf" srcId="{FBBD0646-8DEE-4C5E-9B2C-CFD8D8CD5F38}" destId="{2896822A-7336-42C9-B3BB-5D0BB50620FD}" srcOrd="5" destOrd="0" presId="urn:microsoft.com/office/officeart/2018/2/layout/IconCircleList"/>
    <dgm:cxn modelId="{7C691978-345F-4AA8-AE87-E5AB2BD2E51C}" type="presParOf" srcId="{FBBD0646-8DEE-4C5E-9B2C-CFD8D8CD5F38}" destId="{C0C116D7-F7EA-4F71-BE52-7AEFA94B2EE7}" srcOrd="6" destOrd="0" presId="urn:microsoft.com/office/officeart/2018/2/layout/IconCircleList"/>
    <dgm:cxn modelId="{8004AA29-FD80-4247-8CE2-A8E031049A2E}" type="presParOf" srcId="{C0C116D7-F7EA-4F71-BE52-7AEFA94B2EE7}" destId="{6FA27608-551D-45FA-8AA5-7D49A943BC38}" srcOrd="0" destOrd="0" presId="urn:microsoft.com/office/officeart/2018/2/layout/IconCircleList"/>
    <dgm:cxn modelId="{DAD6EBE3-F6C2-4293-9A69-22CDFF5AB349}" type="presParOf" srcId="{C0C116D7-F7EA-4F71-BE52-7AEFA94B2EE7}" destId="{1BD557A1-43A4-4B02-919F-400F51805F92}" srcOrd="1" destOrd="0" presId="urn:microsoft.com/office/officeart/2018/2/layout/IconCircleList"/>
    <dgm:cxn modelId="{F7AAFC69-BF0B-4132-A53E-95CE8FDD2496}" type="presParOf" srcId="{C0C116D7-F7EA-4F71-BE52-7AEFA94B2EE7}" destId="{7D22D9D8-C4F1-43AF-8DE9-E53EC5C68015}" srcOrd="2" destOrd="0" presId="urn:microsoft.com/office/officeart/2018/2/layout/IconCircleList"/>
    <dgm:cxn modelId="{2AC61AB6-DCCC-48B7-A1FB-6CE0750D49A4}" type="presParOf" srcId="{C0C116D7-F7EA-4F71-BE52-7AEFA94B2EE7}" destId="{91A1C9C8-024F-46AD-87F1-53C181D16661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607655-6A07-42F1-B50F-4D3F491B0BB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612EFB-7EC7-40FC-9DC2-853ECDEC029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2-hour monthly workshop</a:t>
          </a:r>
          <a:endParaRPr lang="en-US" dirty="0"/>
        </a:p>
      </dgm:t>
    </dgm:pt>
    <dgm:pt modelId="{298E8E76-A842-4010-8038-9A164C0367B5}" type="parTrans" cxnId="{3BE08B43-84E9-4BF7-9D9D-843BA1BF67D3}">
      <dgm:prSet/>
      <dgm:spPr/>
      <dgm:t>
        <a:bodyPr/>
        <a:lstStyle/>
        <a:p>
          <a:endParaRPr lang="en-US"/>
        </a:p>
      </dgm:t>
    </dgm:pt>
    <dgm:pt modelId="{0AA39FD5-E8AB-41AD-811A-FE5E225ABFE0}" type="sibTrans" cxnId="{3BE08B43-84E9-4BF7-9D9D-843BA1BF67D3}">
      <dgm:prSet/>
      <dgm:spPr/>
      <dgm:t>
        <a:bodyPr/>
        <a:lstStyle/>
        <a:p>
          <a:endParaRPr lang="en-US"/>
        </a:p>
      </dgm:t>
    </dgm:pt>
    <dgm:pt modelId="{256C42EE-BCF8-4329-B151-51900FE2FCDF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An informational session for getting started in business</a:t>
          </a:r>
          <a:endParaRPr lang="en-US" dirty="0"/>
        </a:p>
      </dgm:t>
    </dgm:pt>
    <dgm:pt modelId="{99135E6A-AEBC-4E2B-9417-EF8E051B9939}" type="parTrans" cxnId="{32DD0ADB-B056-4153-9BCE-BCA9BCBA179C}">
      <dgm:prSet/>
      <dgm:spPr/>
      <dgm:t>
        <a:bodyPr/>
        <a:lstStyle/>
        <a:p>
          <a:endParaRPr lang="en-US"/>
        </a:p>
      </dgm:t>
    </dgm:pt>
    <dgm:pt modelId="{9828989E-45E0-45C0-AD6D-8E29ED0F943F}" type="sibTrans" cxnId="{32DD0ADB-B056-4153-9BCE-BCA9BCBA179C}">
      <dgm:prSet/>
      <dgm:spPr/>
      <dgm:t>
        <a:bodyPr/>
        <a:lstStyle/>
        <a:p>
          <a:endParaRPr lang="en-US"/>
        </a:p>
      </dgm:t>
    </dgm:pt>
    <dgm:pt modelId="{AEBDE62A-5158-4124-94CF-9504FBBF159B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Introduction to a business model canvas</a:t>
          </a:r>
          <a:endParaRPr lang="en-US" dirty="0"/>
        </a:p>
      </dgm:t>
    </dgm:pt>
    <dgm:pt modelId="{87C6189E-247A-4F45-890A-31679A64AFD2}" type="parTrans" cxnId="{B9CF1749-5767-4985-9AE9-8BD12C05C51E}">
      <dgm:prSet/>
      <dgm:spPr/>
      <dgm:t>
        <a:bodyPr/>
        <a:lstStyle/>
        <a:p>
          <a:endParaRPr lang="en-US"/>
        </a:p>
      </dgm:t>
    </dgm:pt>
    <dgm:pt modelId="{667EBA08-46DF-4361-ADF9-E5F799654219}" type="sibTrans" cxnId="{B9CF1749-5767-4985-9AE9-8BD12C05C51E}">
      <dgm:prSet/>
      <dgm:spPr/>
      <dgm:t>
        <a:bodyPr/>
        <a:lstStyle/>
        <a:p>
          <a:endParaRPr lang="en-US"/>
        </a:p>
      </dgm:t>
    </dgm:pt>
    <dgm:pt modelId="{9AAB3945-6B4F-462F-BF16-4CC25A8C4AA4}">
      <dgm:prSet/>
      <dgm:spPr/>
      <dgm:t>
        <a:bodyPr/>
        <a:lstStyle/>
        <a:p>
          <a:pPr>
            <a:lnSpc>
              <a:spcPct val="100000"/>
            </a:lnSpc>
          </a:pPr>
          <a:r>
            <a:rPr lang="en-CA" dirty="0"/>
            <a:t>Overview of required items prior to starting a business</a:t>
          </a:r>
          <a:endParaRPr lang="en-US" dirty="0"/>
        </a:p>
      </dgm:t>
    </dgm:pt>
    <dgm:pt modelId="{9A15767B-BACB-41BE-B300-6FC6A8A8D77E}" type="parTrans" cxnId="{171FDE56-6DFB-4FCC-81AA-335C40E8E8DF}">
      <dgm:prSet/>
      <dgm:spPr/>
      <dgm:t>
        <a:bodyPr/>
        <a:lstStyle/>
        <a:p>
          <a:endParaRPr lang="en-US"/>
        </a:p>
      </dgm:t>
    </dgm:pt>
    <dgm:pt modelId="{F675477B-D248-4FD8-A11C-0A5C05FBD290}" type="sibTrans" cxnId="{171FDE56-6DFB-4FCC-81AA-335C40E8E8DF}">
      <dgm:prSet/>
      <dgm:spPr/>
      <dgm:t>
        <a:bodyPr/>
        <a:lstStyle/>
        <a:p>
          <a:endParaRPr lang="en-US"/>
        </a:p>
      </dgm:t>
    </dgm:pt>
    <dgm:pt modelId="{2BC054C2-F560-4CC3-A434-F49974693531}" type="pres">
      <dgm:prSet presAssocID="{9B607655-6A07-42F1-B50F-4D3F491B0BB4}" presName="root" presStyleCnt="0">
        <dgm:presLayoutVars>
          <dgm:dir/>
          <dgm:resizeHandles val="exact"/>
        </dgm:presLayoutVars>
      </dgm:prSet>
      <dgm:spPr/>
    </dgm:pt>
    <dgm:pt modelId="{82C126C9-EAC0-4FE6-9455-F69DBA326E04}" type="pres">
      <dgm:prSet presAssocID="{9B612EFB-7EC7-40FC-9DC2-853ECDEC029B}" presName="compNode" presStyleCnt="0"/>
      <dgm:spPr/>
    </dgm:pt>
    <dgm:pt modelId="{56954903-A72E-4D08-A5CD-BC52D1F28119}" type="pres">
      <dgm:prSet presAssocID="{9B612EFB-7EC7-40FC-9DC2-853ECDEC029B}" presName="bgRect" presStyleLbl="bgShp" presStyleIdx="0" presStyleCnt="4"/>
      <dgm:spPr/>
    </dgm:pt>
    <dgm:pt modelId="{6C953337-0F69-4DCE-867D-90DCD6D2F751}" type="pres">
      <dgm:prSet presAssocID="{9B612EFB-7EC7-40FC-9DC2-853ECDEC029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ock"/>
        </a:ext>
      </dgm:extLst>
    </dgm:pt>
    <dgm:pt modelId="{6E670ADD-7D37-40B7-8CDF-0FC1825F6F9C}" type="pres">
      <dgm:prSet presAssocID="{9B612EFB-7EC7-40FC-9DC2-853ECDEC029B}" presName="spaceRect" presStyleCnt="0"/>
      <dgm:spPr/>
    </dgm:pt>
    <dgm:pt modelId="{58335A0E-665C-4DDB-BBFB-52033979C3DC}" type="pres">
      <dgm:prSet presAssocID="{9B612EFB-7EC7-40FC-9DC2-853ECDEC029B}" presName="parTx" presStyleLbl="revTx" presStyleIdx="0" presStyleCnt="4">
        <dgm:presLayoutVars>
          <dgm:chMax val="0"/>
          <dgm:chPref val="0"/>
        </dgm:presLayoutVars>
      </dgm:prSet>
      <dgm:spPr/>
    </dgm:pt>
    <dgm:pt modelId="{D10AF8AD-BC60-47CA-8BDA-F3D1FB058590}" type="pres">
      <dgm:prSet presAssocID="{0AA39FD5-E8AB-41AD-811A-FE5E225ABFE0}" presName="sibTrans" presStyleCnt="0"/>
      <dgm:spPr/>
    </dgm:pt>
    <dgm:pt modelId="{E267146D-D154-48D2-B3CE-BE9C2A5D2053}" type="pres">
      <dgm:prSet presAssocID="{256C42EE-BCF8-4329-B151-51900FE2FCDF}" presName="compNode" presStyleCnt="0"/>
      <dgm:spPr/>
    </dgm:pt>
    <dgm:pt modelId="{0CD04809-2E63-419B-A1F6-1199F5FFC4BC}" type="pres">
      <dgm:prSet presAssocID="{256C42EE-BCF8-4329-B151-51900FE2FCDF}" presName="bgRect" presStyleLbl="bgShp" presStyleIdx="1" presStyleCnt="4"/>
      <dgm:spPr/>
    </dgm:pt>
    <dgm:pt modelId="{B54710FE-1308-403C-87E3-203D37E59863}" type="pres">
      <dgm:prSet presAssocID="{256C42EE-BCF8-4329-B151-51900FE2FCD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8C77246-09D7-4EE5-83A2-B0D6C80F0674}" type="pres">
      <dgm:prSet presAssocID="{256C42EE-BCF8-4329-B151-51900FE2FCDF}" presName="spaceRect" presStyleCnt="0"/>
      <dgm:spPr/>
    </dgm:pt>
    <dgm:pt modelId="{9F95BFC1-593E-4DC1-A4C5-C901D7854FF4}" type="pres">
      <dgm:prSet presAssocID="{256C42EE-BCF8-4329-B151-51900FE2FCDF}" presName="parTx" presStyleLbl="revTx" presStyleIdx="1" presStyleCnt="4">
        <dgm:presLayoutVars>
          <dgm:chMax val="0"/>
          <dgm:chPref val="0"/>
        </dgm:presLayoutVars>
      </dgm:prSet>
      <dgm:spPr/>
    </dgm:pt>
    <dgm:pt modelId="{BB157849-75D7-474A-8A48-04FDD2C9D46A}" type="pres">
      <dgm:prSet presAssocID="{9828989E-45E0-45C0-AD6D-8E29ED0F943F}" presName="sibTrans" presStyleCnt="0"/>
      <dgm:spPr/>
    </dgm:pt>
    <dgm:pt modelId="{FD8B7F81-5A02-4081-9D3D-6C3F1DC0D101}" type="pres">
      <dgm:prSet presAssocID="{AEBDE62A-5158-4124-94CF-9504FBBF159B}" presName="compNode" presStyleCnt="0"/>
      <dgm:spPr/>
    </dgm:pt>
    <dgm:pt modelId="{C59F5F78-E2D8-495F-81B2-33081109BC97}" type="pres">
      <dgm:prSet presAssocID="{AEBDE62A-5158-4124-94CF-9504FBBF159B}" presName="bgRect" presStyleLbl="bgShp" presStyleIdx="2" presStyleCnt="4"/>
      <dgm:spPr/>
    </dgm:pt>
    <dgm:pt modelId="{73CE6D1D-4156-4D37-B319-7B246F51BCDB}" type="pres">
      <dgm:prSet presAssocID="{AEBDE62A-5158-4124-94CF-9504FBBF159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63B1165F-9139-4615-AA95-B8B6B17226F7}" type="pres">
      <dgm:prSet presAssocID="{AEBDE62A-5158-4124-94CF-9504FBBF159B}" presName="spaceRect" presStyleCnt="0"/>
      <dgm:spPr/>
    </dgm:pt>
    <dgm:pt modelId="{ADCD59D3-1074-472B-B8A4-8C72BD3FE214}" type="pres">
      <dgm:prSet presAssocID="{AEBDE62A-5158-4124-94CF-9504FBBF159B}" presName="parTx" presStyleLbl="revTx" presStyleIdx="2" presStyleCnt="4">
        <dgm:presLayoutVars>
          <dgm:chMax val="0"/>
          <dgm:chPref val="0"/>
        </dgm:presLayoutVars>
      </dgm:prSet>
      <dgm:spPr/>
    </dgm:pt>
    <dgm:pt modelId="{293B52CC-BE06-410C-AAF2-BA25B28E607D}" type="pres">
      <dgm:prSet presAssocID="{667EBA08-46DF-4361-ADF9-E5F799654219}" presName="sibTrans" presStyleCnt="0"/>
      <dgm:spPr/>
    </dgm:pt>
    <dgm:pt modelId="{02E657AB-FBA5-45C5-B611-8AEA4C2ED0C9}" type="pres">
      <dgm:prSet presAssocID="{9AAB3945-6B4F-462F-BF16-4CC25A8C4AA4}" presName="compNode" presStyleCnt="0"/>
      <dgm:spPr/>
    </dgm:pt>
    <dgm:pt modelId="{9CDE7D31-A5CA-43B3-B470-215FE0B00FCD}" type="pres">
      <dgm:prSet presAssocID="{9AAB3945-6B4F-462F-BF16-4CC25A8C4AA4}" presName="bgRect" presStyleLbl="bgShp" presStyleIdx="3" presStyleCnt="4"/>
      <dgm:spPr/>
    </dgm:pt>
    <dgm:pt modelId="{E6900B50-5DD4-4A81-9032-7EDF4FC52A7F}" type="pres">
      <dgm:prSet presAssocID="{9AAB3945-6B4F-462F-BF16-4CC25A8C4AA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95FC98-7116-41CE-A218-23BA77E69120}" type="pres">
      <dgm:prSet presAssocID="{9AAB3945-6B4F-462F-BF16-4CC25A8C4AA4}" presName="spaceRect" presStyleCnt="0"/>
      <dgm:spPr/>
    </dgm:pt>
    <dgm:pt modelId="{A8454761-5BC3-4598-91A2-B4BB7EB897B3}" type="pres">
      <dgm:prSet presAssocID="{9AAB3945-6B4F-462F-BF16-4CC25A8C4AA4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3BE08B43-84E9-4BF7-9D9D-843BA1BF67D3}" srcId="{9B607655-6A07-42F1-B50F-4D3F491B0BB4}" destId="{9B612EFB-7EC7-40FC-9DC2-853ECDEC029B}" srcOrd="0" destOrd="0" parTransId="{298E8E76-A842-4010-8038-9A164C0367B5}" sibTransId="{0AA39FD5-E8AB-41AD-811A-FE5E225ABFE0}"/>
    <dgm:cxn modelId="{B9CF1749-5767-4985-9AE9-8BD12C05C51E}" srcId="{9B607655-6A07-42F1-B50F-4D3F491B0BB4}" destId="{AEBDE62A-5158-4124-94CF-9504FBBF159B}" srcOrd="2" destOrd="0" parTransId="{87C6189E-247A-4F45-890A-31679A64AFD2}" sibTransId="{667EBA08-46DF-4361-ADF9-E5F799654219}"/>
    <dgm:cxn modelId="{62C70551-8305-4C4C-9B58-B33F5754BC12}" type="presOf" srcId="{256C42EE-BCF8-4329-B151-51900FE2FCDF}" destId="{9F95BFC1-593E-4DC1-A4C5-C901D7854FF4}" srcOrd="0" destOrd="0" presId="urn:microsoft.com/office/officeart/2018/2/layout/IconVerticalSolidList"/>
    <dgm:cxn modelId="{171FDE56-6DFB-4FCC-81AA-335C40E8E8DF}" srcId="{9B607655-6A07-42F1-B50F-4D3F491B0BB4}" destId="{9AAB3945-6B4F-462F-BF16-4CC25A8C4AA4}" srcOrd="3" destOrd="0" parTransId="{9A15767B-BACB-41BE-B300-6FC6A8A8D77E}" sibTransId="{F675477B-D248-4FD8-A11C-0A5C05FBD290}"/>
    <dgm:cxn modelId="{4DB84C8E-57C3-4605-A17B-A615841E3BB0}" type="presOf" srcId="{9B612EFB-7EC7-40FC-9DC2-853ECDEC029B}" destId="{58335A0E-665C-4DDB-BBFB-52033979C3DC}" srcOrd="0" destOrd="0" presId="urn:microsoft.com/office/officeart/2018/2/layout/IconVerticalSolidList"/>
    <dgm:cxn modelId="{EB1758C3-9591-4E9E-B858-0E49851A0244}" type="presOf" srcId="{AEBDE62A-5158-4124-94CF-9504FBBF159B}" destId="{ADCD59D3-1074-472B-B8A4-8C72BD3FE214}" srcOrd="0" destOrd="0" presId="urn:microsoft.com/office/officeart/2018/2/layout/IconVerticalSolidList"/>
    <dgm:cxn modelId="{D04B23CA-CC1A-4BEF-873A-DDEE209D5595}" type="presOf" srcId="{9AAB3945-6B4F-462F-BF16-4CC25A8C4AA4}" destId="{A8454761-5BC3-4598-91A2-B4BB7EB897B3}" srcOrd="0" destOrd="0" presId="urn:microsoft.com/office/officeart/2018/2/layout/IconVerticalSolidList"/>
    <dgm:cxn modelId="{32DD0ADB-B056-4153-9BCE-BCA9BCBA179C}" srcId="{9B607655-6A07-42F1-B50F-4D3F491B0BB4}" destId="{256C42EE-BCF8-4329-B151-51900FE2FCDF}" srcOrd="1" destOrd="0" parTransId="{99135E6A-AEBC-4E2B-9417-EF8E051B9939}" sibTransId="{9828989E-45E0-45C0-AD6D-8E29ED0F943F}"/>
    <dgm:cxn modelId="{D14D62F4-DE59-419B-813E-E06F366F69A3}" type="presOf" srcId="{9B607655-6A07-42F1-B50F-4D3F491B0BB4}" destId="{2BC054C2-F560-4CC3-A434-F49974693531}" srcOrd="0" destOrd="0" presId="urn:microsoft.com/office/officeart/2018/2/layout/IconVerticalSolidList"/>
    <dgm:cxn modelId="{FEC8F6E9-05C0-4A86-BF4F-35496F97F5F3}" type="presParOf" srcId="{2BC054C2-F560-4CC3-A434-F49974693531}" destId="{82C126C9-EAC0-4FE6-9455-F69DBA326E04}" srcOrd="0" destOrd="0" presId="urn:microsoft.com/office/officeart/2018/2/layout/IconVerticalSolidList"/>
    <dgm:cxn modelId="{AC11B5E2-B037-41E3-81CF-C7D408039812}" type="presParOf" srcId="{82C126C9-EAC0-4FE6-9455-F69DBA326E04}" destId="{56954903-A72E-4D08-A5CD-BC52D1F28119}" srcOrd="0" destOrd="0" presId="urn:microsoft.com/office/officeart/2018/2/layout/IconVerticalSolidList"/>
    <dgm:cxn modelId="{CEB329B2-A9D6-405D-A991-5347179A1F92}" type="presParOf" srcId="{82C126C9-EAC0-4FE6-9455-F69DBA326E04}" destId="{6C953337-0F69-4DCE-867D-90DCD6D2F751}" srcOrd="1" destOrd="0" presId="urn:microsoft.com/office/officeart/2018/2/layout/IconVerticalSolidList"/>
    <dgm:cxn modelId="{23180D9A-4E67-4227-8EBB-5E4A6C6A3C6A}" type="presParOf" srcId="{82C126C9-EAC0-4FE6-9455-F69DBA326E04}" destId="{6E670ADD-7D37-40B7-8CDF-0FC1825F6F9C}" srcOrd="2" destOrd="0" presId="urn:microsoft.com/office/officeart/2018/2/layout/IconVerticalSolidList"/>
    <dgm:cxn modelId="{5CAA1305-F7EF-44BC-A7A3-1389E934310A}" type="presParOf" srcId="{82C126C9-EAC0-4FE6-9455-F69DBA326E04}" destId="{58335A0E-665C-4DDB-BBFB-52033979C3DC}" srcOrd="3" destOrd="0" presId="urn:microsoft.com/office/officeart/2018/2/layout/IconVerticalSolidList"/>
    <dgm:cxn modelId="{BF24A7EF-F7C2-4850-BCA6-B1C699C21F80}" type="presParOf" srcId="{2BC054C2-F560-4CC3-A434-F49974693531}" destId="{D10AF8AD-BC60-47CA-8BDA-F3D1FB058590}" srcOrd="1" destOrd="0" presId="urn:microsoft.com/office/officeart/2018/2/layout/IconVerticalSolidList"/>
    <dgm:cxn modelId="{69F5A2DB-B5B6-4D5E-AAFA-8814939CE012}" type="presParOf" srcId="{2BC054C2-F560-4CC3-A434-F49974693531}" destId="{E267146D-D154-48D2-B3CE-BE9C2A5D2053}" srcOrd="2" destOrd="0" presId="urn:microsoft.com/office/officeart/2018/2/layout/IconVerticalSolidList"/>
    <dgm:cxn modelId="{92D96795-AE72-4DA2-A334-A2ED2214F579}" type="presParOf" srcId="{E267146D-D154-48D2-B3CE-BE9C2A5D2053}" destId="{0CD04809-2E63-419B-A1F6-1199F5FFC4BC}" srcOrd="0" destOrd="0" presId="urn:microsoft.com/office/officeart/2018/2/layout/IconVerticalSolidList"/>
    <dgm:cxn modelId="{8622B17E-857A-4BDC-8EC9-723417E3ADCC}" type="presParOf" srcId="{E267146D-D154-48D2-B3CE-BE9C2A5D2053}" destId="{B54710FE-1308-403C-87E3-203D37E59863}" srcOrd="1" destOrd="0" presId="urn:microsoft.com/office/officeart/2018/2/layout/IconVerticalSolidList"/>
    <dgm:cxn modelId="{4B2147E5-5A1E-4A6F-B1C5-831219D62E11}" type="presParOf" srcId="{E267146D-D154-48D2-B3CE-BE9C2A5D2053}" destId="{D8C77246-09D7-4EE5-83A2-B0D6C80F0674}" srcOrd="2" destOrd="0" presId="urn:microsoft.com/office/officeart/2018/2/layout/IconVerticalSolidList"/>
    <dgm:cxn modelId="{8C5BFA36-83B1-4CD7-B037-6B1E91E94222}" type="presParOf" srcId="{E267146D-D154-48D2-B3CE-BE9C2A5D2053}" destId="{9F95BFC1-593E-4DC1-A4C5-C901D7854FF4}" srcOrd="3" destOrd="0" presId="urn:microsoft.com/office/officeart/2018/2/layout/IconVerticalSolidList"/>
    <dgm:cxn modelId="{FAAEDFE2-0914-439D-B5E1-9D25C0EC0B78}" type="presParOf" srcId="{2BC054C2-F560-4CC3-A434-F49974693531}" destId="{BB157849-75D7-474A-8A48-04FDD2C9D46A}" srcOrd="3" destOrd="0" presId="urn:microsoft.com/office/officeart/2018/2/layout/IconVerticalSolidList"/>
    <dgm:cxn modelId="{D3E866A5-24E2-4C11-98DB-831D823C2BBD}" type="presParOf" srcId="{2BC054C2-F560-4CC3-A434-F49974693531}" destId="{FD8B7F81-5A02-4081-9D3D-6C3F1DC0D101}" srcOrd="4" destOrd="0" presId="urn:microsoft.com/office/officeart/2018/2/layout/IconVerticalSolidList"/>
    <dgm:cxn modelId="{255134D7-4228-4843-9629-87F24A74F88E}" type="presParOf" srcId="{FD8B7F81-5A02-4081-9D3D-6C3F1DC0D101}" destId="{C59F5F78-E2D8-495F-81B2-33081109BC97}" srcOrd="0" destOrd="0" presId="urn:microsoft.com/office/officeart/2018/2/layout/IconVerticalSolidList"/>
    <dgm:cxn modelId="{1EAC2E39-D959-4ADD-BE95-A38DC563A09F}" type="presParOf" srcId="{FD8B7F81-5A02-4081-9D3D-6C3F1DC0D101}" destId="{73CE6D1D-4156-4D37-B319-7B246F51BCDB}" srcOrd="1" destOrd="0" presId="urn:microsoft.com/office/officeart/2018/2/layout/IconVerticalSolidList"/>
    <dgm:cxn modelId="{FE2BE732-05F5-40E7-ACFB-360E9748FECD}" type="presParOf" srcId="{FD8B7F81-5A02-4081-9D3D-6C3F1DC0D101}" destId="{63B1165F-9139-4615-AA95-B8B6B17226F7}" srcOrd="2" destOrd="0" presId="urn:microsoft.com/office/officeart/2018/2/layout/IconVerticalSolidList"/>
    <dgm:cxn modelId="{176DB00A-80F4-4353-883A-C9F1BDED008A}" type="presParOf" srcId="{FD8B7F81-5A02-4081-9D3D-6C3F1DC0D101}" destId="{ADCD59D3-1074-472B-B8A4-8C72BD3FE214}" srcOrd="3" destOrd="0" presId="urn:microsoft.com/office/officeart/2018/2/layout/IconVerticalSolidList"/>
    <dgm:cxn modelId="{E833C607-EFE1-4BC1-A6F5-8C607A7EDF19}" type="presParOf" srcId="{2BC054C2-F560-4CC3-A434-F49974693531}" destId="{293B52CC-BE06-410C-AAF2-BA25B28E607D}" srcOrd="5" destOrd="0" presId="urn:microsoft.com/office/officeart/2018/2/layout/IconVerticalSolidList"/>
    <dgm:cxn modelId="{061E1AC8-BEF9-4577-A87A-E7226B2FDCA3}" type="presParOf" srcId="{2BC054C2-F560-4CC3-A434-F49974693531}" destId="{02E657AB-FBA5-45C5-B611-8AEA4C2ED0C9}" srcOrd="6" destOrd="0" presId="urn:microsoft.com/office/officeart/2018/2/layout/IconVerticalSolidList"/>
    <dgm:cxn modelId="{BEE618DE-17FC-4C88-8F80-F56E70F3BD86}" type="presParOf" srcId="{02E657AB-FBA5-45C5-B611-8AEA4C2ED0C9}" destId="{9CDE7D31-A5CA-43B3-B470-215FE0B00FCD}" srcOrd="0" destOrd="0" presId="urn:microsoft.com/office/officeart/2018/2/layout/IconVerticalSolidList"/>
    <dgm:cxn modelId="{B83E2803-2D68-44B6-8C1A-D7D03A8CE006}" type="presParOf" srcId="{02E657AB-FBA5-45C5-B611-8AEA4C2ED0C9}" destId="{E6900B50-5DD4-4A81-9032-7EDF4FC52A7F}" srcOrd="1" destOrd="0" presId="urn:microsoft.com/office/officeart/2018/2/layout/IconVerticalSolidList"/>
    <dgm:cxn modelId="{59F22F71-408D-49A2-BE50-A4B44C14337E}" type="presParOf" srcId="{02E657AB-FBA5-45C5-B611-8AEA4C2ED0C9}" destId="{CD95FC98-7116-41CE-A218-23BA77E69120}" srcOrd="2" destOrd="0" presId="urn:microsoft.com/office/officeart/2018/2/layout/IconVerticalSolidList"/>
    <dgm:cxn modelId="{43138B95-0192-496C-BEC3-A1267957C36E}" type="presParOf" srcId="{02E657AB-FBA5-45C5-B611-8AEA4C2ED0C9}" destId="{A8454761-5BC3-4598-91A2-B4BB7EB897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E069E0-97F6-49BC-89C3-B61B108818EC}">
      <dsp:nvSpPr>
        <dsp:cNvPr id="0" name=""/>
        <dsp:cNvSpPr/>
      </dsp:nvSpPr>
      <dsp:spPr>
        <a:xfrm>
          <a:off x="282221" y="368029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8DB428-EC40-4E1F-9A35-4161FE2EAF4D}">
      <dsp:nvSpPr>
        <dsp:cNvPr id="0" name=""/>
        <dsp:cNvSpPr/>
      </dsp:nvSpPr>
      <dsp:spPr>
        <a:xfrm>
          <a:off x="570337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9707E-DCF6-4C23-A28E-2BA6787B7081}">
      <dsp:nvSpPr>
        <dsp:cNvPr id="0" name=""/>
        <dsp:cNvSpPr/>
      </dsp:nvSpPr>
      <dsp:spPr>
        <a:xfrm>
          <a:off x="1948202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Each confidential consultation is specific to the business needs</a:t>
          </a:r>
          <a:endParaRPr lang="en-US" sz="1900" kern="1200" dirty="0"/>
        </a:p>
      </dsp:txBody>
      <dsp:txXfrm>
        <a:off x="1948202" y="368029"/>
        <a:ext cx="3233964" cy="1371985"/>
      </dsp:txXfrm>
    </dsp:sp>
    <dsp:sp modelId="{65C09B3F-7DA6-4DB5-93C7-7ECF028E2546}">
      <dsp:nvSpPr>
        <dsp:cNvPr id="0" name=""/>
        <dsp:cNvSpPr/>
      </dsp:nvSpPr>
      <dsp:spPr>
        <a:xfrm>
          <a:off x="5745661" y="368029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C666E2-A03C-4418-A188-2C1B7C19CBC5}">
      <dsp:nvSpPr>
        <dsp:cNvPr id="0" name=""/>
        <dsp:cNvSpPr/>
      </dsp:nvSpPr>
      <dsp:spPr>
        <a:xfrm>
          <a:off x="6033778" y="656145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61C00-CC68-41EC-B57C-14FCEF66FE84}">
      <dsp:nvSpPr>
        <dsp:cNvPr id="0" name=""/>
        <dsp:cNvSpPr/>
      </dsp:nvSpPr>
      <dsp:spPr>
        <a:xfrm>
          <a:off x="7411643" y="368029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We offer a range of expertise including, human resources, marketing, accounting, succession planning and growth strategies</a:t>
          </a:r>
          <a:endParaRPr lang="en-US" sz="1900" kern="1200" dirty="0"/>
        </a:p>
      </dsp:txBody>
      <dsp:txXfrm>
        <a:off x="7411643" y="368029"/>
        <a:ext cx="3233964" cy="1371985"/>
      </dsp:txXfrm>
    </dsp:sp>
    <dsp:sp modelId="{671D0502-F259-4306-AB94-AC59BB0DDC05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DCAA3-7B60-427A-959E-D7D06F67B9EE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AA9F17-450C-4F71-9393-7264E46D3F9F}">
      <dsp:nvSpPr>
        <dsp:cNvPr id="0" name=""/>
        <dsp:cNvSpPr/>
      </dsp:nvSpPr>
      <dsp:spPr>
        <a:xfrm>
          <a:off x="1948202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Our advisors will often recommend what clients can do next to best move forward</a:t>
          </a:r>
          <a:endParaRPr lang="en-US" sz="1900" kern="1200" dirty="0"/>
        </a:p>
      </dsp:txBody>
      <dsp:txXfrm>
        <a:off x="1948202" y="2452790"/>
        <a:ext cx="3233964" cy="1371985"/>
      </dsp:txXfrm>
    </dsp:sp>
    <dsp:sp modelId="{6FA27608-551D-45FA-8AA5-7D49A943BC38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557A1-43A4-4B02-919F-400F51805F92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1C9C8-024F-46AD-87F1-53C181D16661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 dirty="0"/>
            <a:t>Based on the consultation, they may be eligible to participate within one of our grant programs (Triage) </a:t>
          </a:r>
          <a:endParaRPr lang="en-US" sz="1900" kern="1200" dirty="0"/>
        </a:p>
      </dsp:txBody>
      <dsp:txXfrm>
        <a:off x="7411643" y="2452790"/>
        <a:ext cx="3233964" cy="13719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954903-A72E-4D08-A5CD-BC52D1F28119}">
      <dsp:nvSpPr>
        <dsp:cNvPr id="0" name=""/>
        <dsp:cNvSpPr/>
      </dsp:nvSpPr>
      <dsp:spPr>
        <a:xfrm>
          <a:off x="0" y="152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953337-0F69-4DCE-867D-90DCD6D2F751}">
      <dsp:nvSpPr>
        <dsp:cNvPr id="0" name=""/>
        <dsp:cNvSpPr/>
      </dsp:nvSpPr>
      <dsp:spPr>
        <a:xfrm>
          <a:off x="234455" y="175917"/>
          <a:ext cx="426282" cy="42628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35A0E-665C-4DDB-BBFB-52033979C3DC}">
      <dsp:nvSpPr>
        <dsp:cNvPr id="0" name=""/>
        <dsp:cNvSpPr/>
      </dsp:nvSpPr>
      <dsp:spPr>
        <a:xfrm>
          <a:off x="895192" y="152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2-hour monthly workshop</a:t>
          </a:r>
          <a:endParaRPr lang="en-US" sz="2000" kern="1200" dirty="0"/>
        </a:p>
      </dsp:txBody>
      <dsp:txXfrm>
        <a:off x="895192" y="1529"/>
        <a:ext cx="4262594" cy="775058"/>
      </dsp:txXfrm>
    </dsp:sp>
    <dsp:sp modelId="{0CD04809-2E63-419B-A1F6-1199F5FFC4BC}">
      <dsp:nvSpPr>
        <dsp:cNvPr id="0" name=""/>
        <dsp:cNvSpPr/>
      </dsp:nvSpPr>
      <dsp:spPr>
        <a:xfrm>
          <a:off x="0" y="970352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710FE-1308-403C-87E3-203D37E59863}">
      <dsp:nvSpPr>
        <dsp:cNvPr id="0" name=""/>
        <dsp:cNvSpPr/>
      </dsp:nvSpPr>
      <dsp:spPr>
        <a:xfrm>
          <a:off x="234455" y="1144741"/>
          <a:ext cx="426282" cy="42628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5BFC1-593E-4DC1-A4C5-C901D7854FF4}">
      <dsp:nvSpPr>
        <dsp:cNvPr id="0" name=""/>
        <dsp:cNvSpPr/>
      </dsp:nvSpPr>
      <dsp:spPr>
        <a:xfrm>
          <a:off x="895192" y="970352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An informational session for getting started in business</a:t>
          </a:r>
          <a:endParaRPr lang="en-US" sz="2000" kern="1200" dirty="0"/>
        </a:p>
      </dsp:txBody>
      <dsp:txXfrm>
        <a:off x="895192" y="970352"/>
        <a:ext cx="4262594" cy="775058"/>
      </dsp:txXfrm>
    </dsp:sp>
    <dsp:sp modelId="{C59F5F78-E2D8-495F-81B2-33081109BC97}">
      <dsp:nvSpPr>
        <dsp:cNvPr id="0" name=""/>
        <dsp:cNvSpPr/>
      </dsp:nvSpPr>
      <dsp:spPr>
        <a:xfrm>
          <a:off x="0" y="1939176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CE6D1D-4156-4D37-B319-7B246F51BCDB}">
      <dsp:nvSpPr>
        <dsp:cNvPr id="0" name=""/>
        <dsp:cNvSpPr/>
      </dsp:nvSpPr>
      <dsp:spPr>
        <a:xfrm>
          <a:off x="234455" y="2113564"/>
          <a:ext cx="426282" cy="42628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D59D3-1074-472B-B8A4-8C72BD3FE214}">
      <dsp:nvSpPr>
        <dsp:cNvPr id="0" name=""/>
        <dsp:cNvSpPr/>
      </dsp:nvSpPr>
      <dsp:spPr>
        <a:xfrm>
          <a:off x="895192" y="1939176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Introduction to a business model canvas</a:t>
          </a:r>
          <a:endParaRPr lang="en-US" sz="2000" kern="1200" dirty="0"/>
        </a:p>
      </dsp:txBody>
      <dsp:txXfrm>
        <a:off x="895192" y="1939176"/>
        <a:ext cx="4262594" cy="775058"/>
      </dsp:txXfrm>
    </dsp:sp>
    <dsp:sp modelId="{9CDE7D31-A5CA-43B3-B470-215FE0B00FCD}">
      <dsp:nvSpPr>
        <dsp:cNvPr id="0" name=""/>
        <dsp:cNvSpPr/>
      </dsp:nvSpPr>
      <dsp:spPr>
        <a:xfrm>
          <a:off x="0" y="2907999"/>
          <a:ext cx="5157787" cy="77505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900B50-5DD4-4A81-9032-7EDF4FC52A7F}">
      <dsp:nvSpPr>
        <dsp:cNvPr id="0" name=""/>
        <dsp:cNvSpPr/>
      </dsp:nvSpPr>
      <dsp:spPr>
        <a:xfrm>
          <a:off x="234455" y="3082388"/>
          <a:ext cx="426282" cy="42628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54761-5BC3-4598-91A2-B4BB7EB897B3}">
      <dsp:nvSpPr>
        <dsp:cNvPr id="0" name=""/>
        <dsp:cNvSpPr/>
      </dsp:nvSpPr>
      <dsp:spPr>
        <a:xfrm>
          <a:off x="895192" y="2907999"/>
          <a:ext cx="4262594" cy="77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027" tIns="82027" rIns="82027" bIns="82027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kern="1200" dirty="0"/>
            <a:t>Overview of required items prior to starting a business</a:t>
          </a:r>
          <a:endParaRPr lang="en-US" sz="2000" kern="1200" dirty="0"/>
        </a:p>
      </dsp:txBody>
      <dsp:txXfrm>
        <a:off x="895192" y="2907999"/>
        <a:ext cx="4262594" cy="775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D0F4622-EA4B-4C98-80CE-44B23FC0D4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080DC-BFAF-4730-A4C8-EC19DE1388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55402-A690-4044-A30E-B8BE2D8084A4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6612E-7272-4741-B690-A59AD92139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ACB4A-4757-4D5D-B14A-D5181BAEF2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21FB2-D1A7-40D1-887A-BF7B9E99B174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85229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55270DF-19A0-4346-8DFA-E7386A263BA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809625"/>
            <a:ext cx="8433786" cy="5182802"/>
          </a:xfrm>
          <a:noFill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Insert &gt; Pictures to add picture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02C549-3896-495C-9A17-CF758B9AB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7975" y="1695449"/>
            <a:ext cx="8505825" cy="1909763"/>
          </a:xfrm>
          <a:solidFill>
            <a:schemeClr val="bg1"/>
          </a:solidFill>
        </p:spPr>
        <p:txBody>
          <a:bodyPr wrap="square" lIns="540000" tIns="540000" rIns="244800" bIns="0" anchor="b" anchorCtr="0"/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71E08-E71A-4170-8A61-02516FF0A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7975" y="3605212"/>
            <a:ext cx="8505825" cy="1519238"/>
          </a:xfrm>
          <a:solidFill>
            <a:schemeClr val="bg1"/>
          </a:solidFill>
        </p:spPr>
        <p:txBody>
          <a:bodyPr lIns="540000" tIns="244800" rIns="244800" bIns="540000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968678E4-C5E4-4E86-838A-BE3792F393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BDBAB9-8BF5-4803-861C-716ABA08C8D5}" type="datetimeFigureOut">
              <a:rPr lang="en-CA" smtClean="0"/>
              <a:pPr/>
              <a:t>2024-06-10</a:t>
            </a:fld>
            <a:endParaRPr lang="en-CA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8C46A2-2CD4-4536-BBDD-3AD6B9E7C1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65072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DEB1A-B01A-423D-81F4-D2066589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872580-35EA-4979-A1D9-41D1B160C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59334-0D17-4AA3-AE31-367422AE3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7DDF-964E-4A4C-A9B8-0AE49E2A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785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774ED-E7C4-441D-8E88-B9CA02CF8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ED229-E4D2-4843-B775-711D7A6BB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DA756-2291-4209-A174-E78D5B8B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40EEE-374A-4A1F-B8DF-4067A05B5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7837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6DB1-FE7B-427F-902B-E925B31E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655FB-7405-4436-AC9D-8C5535D36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AE28-6E0A-440C-9186-DB33100C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5CFE4-6E6B-4194-86B4-F23894DE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7862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3A4FE-58F0-49C8-A33A-5FC50625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71C4D9-D27F-4FED-904F-2E785E361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5F7888-9E31-4DD0-B532-8820AD96B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7D285-EB95-47C7-ADBF-230F2E5C7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99660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06A6C-B39A-4AC4-AB87-FFDF28CCF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CC62A-86B9-418B-8A8B-D3572A6B2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14844F-93A3-416B-9B72-364C6E172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53244-EE7F-4DB1-9DFA-3DFF6C05E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AF34-DA57-4EB4-AEA9-F8535D915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84998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E768-352C-4076-9D08-66E73F61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586A-D642-4C59-9228-313249914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5045C1-0953-475B-813B-29F785793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60C1FC-4826-4974-B4C6-F7ECDD8F4F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ED9F59-DB30-40AF-870F-3536D092E8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C1742-E2EF-40C1-9ADF-9AFE40C3E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E6EBED-D700-4902-9284-F8306BB72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14713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B78EE-4A5B-48CE-B295-6B2DCC7BD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285776-E3E2-4AEC-9DA7-B32F33C90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11EA69-0349-460F-B561-C579EC395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855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3ABDEE-DD8D-4261-B866-4DDDA1BF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896A1C-1A0B-4E18-8B57-814B05E1B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55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CD9B2-98E2-42DF-B4ED-22023CA19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98B11-36E0-4887-8F22-AB1D93E38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BBB835-A2CC-4A24-A8CE-CC0E8ACAB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D483E0-C6DE-481D-ABC6-7C3AD5B3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54346D-70FF-4768-A994-BEE778AC5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2633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0FB9-CE2B-4DC4-B67E-FEFD787DD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12EB6-95EC-4964-A1A1-60D19A4992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40F4D7-BEF1-4940-9813-B7C301D862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B13CB-0F4F-465B-B5DA-8090053AF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DBAB9-8BF5-4803-861C-716ABA08C8D5}" type="datetimeFigureOut">
              <a:rPr lang="en-CA" smtClean="0"/>
              <a:t>2024-06-10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DF748-47E7-473F-8CEB-5E6EE020E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84215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B49882-B4D3-4448-8093-22394955E4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6D8BC6-CDF5-445A-AACB-F393E01B38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B13CB-ECD7-4F2A-9E19-11CA61612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BBDBAB9-8BF5-4803-861C-716ABA08C8D5}" type="datetimeFigureOut">
              <a:rPr lang="en-CA" smtClean="0"/>
              <a:pPr/>
              <a:t>2024-06-10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F8BD3-8421-40F2-8302-758AEBEE19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8" name="Picture 7" descr="A picture containing sitting&#10;&#10;Description automatically generated">
            <a:extLst>
              <a:ext uri="{FF2B5EF4-FFF2-40B4-BE49-F238E27FC236}">
                <a16:creationId xmlns:a16="http://schemas.microsoft.com/office/drawing/2014/main" id="{4AAEAF4E-C8C3-449B-B6F6-E578A038CCC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798" y="6212775"/>
            <a:ext cx="1524003" cy="652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9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2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</a:buBlip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uelphbusiness.com/programs/" TargetMode="External"/><Relationship Id="rId2" Type="http://schemas.openxmlformats.org/officeDocument/2006/relationships/hyperlink" Target="https://www.guelphbusiness.com/events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44">
            <a:extLst>
              <a:ext uri="{FF2B5EF4-FFF2-40B4-BE49-F238E27FC236}">
                <a16:creationId xmlns:a16="http://schemas.microsoft.com/office/drawing/2014/main" id="{0E91F5CA-B392-444C-88E3-BF5BAAEBDE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0459807F-B6FA-44D3-9A53-C55B6B568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80681"/>
            <a:ext cx="12192000" cy="277731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C9BC327-1B42-404C-9C72-5D04DABD38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5060" y="5279511"/>
            <a:ext cx="9681882" cy="739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Get To Know BCGW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3DB0F56-97F5-4A69-AB95-E19CCD94E0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26447" y="6019391"/>
            <a:ext cx="7315199" cy="365125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ctr"/>
            <a:r>
              <a:rPr lang="en-US" sz="1500">
                <a:solidFill>
                  <a:schemeClr val="tx1">
                    <a:lumMod val="85000"/>
                    <a:lumOff val="15000"/>
                  </a:schemeClr>
                </a:solidFill>
              </a:rPr>
              <a:t>How the Business Centre Guelph-Wellington can help you start and further your business!</a:t>
            </a:r>
          </a:p>
        </p:txBody>
      </p:sp>
      <p:pic>
        <p:nvPicPr>
          <p:cNvPr id="1026" name="Picture 2" descr="Guelph city hall closed following lockdown, expected to reopen Wednesday |  Globalnews.ca">
            <a:extLst>
              <a:ext uri="{FF2B5EF4-FFF2-40B4-BE49-F238E27FC236}">
                <a16:creationId xmlns:a16="http://schemas.microsoft.com/office/drawing/2014/main" id="{ED81E651-A9FE-4196-8F69-E4847ADDC508}"/>
              </a:ext>
            </a:extLst>
          </p:cNvPr>
          <p:cNvPicPr>
            <a:picLocks noGrp="1" noChangeAspect="1" noChangeArrowheads="1"/>
          </p:cNvPicPr>
          <p:nvPr>
            <p:ph type="pic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1" b="4729"/>
          <a:stretch/>
        </p:blipFill>
        <p:spPr bwMode="auto">
          <a:xfrm>
            <a:off x="20" y="10"/>
            <a:ext cx="12191979" cy="5886523"/>
          </a:xfrm>
          <a:custGeom>
            <a:avLst/>
            <a:gdLst/>
            <a:ahLst/>
            <a:cxnLst/>
            <a:rect l="l" t="t" r="r" b="b"/>
            <a:pathLst>
              <a:path w="12191999" h="5886533">
                <a:moveTo>
                  <a:pt x="4721173" y="4907914"/>
                </a:moveTo>
                <a:lnTo>
                  <a:pt x="4722109" y="4908125"/>
                </a:lnTo>
                <a:cubicBezTo>
                  <a:pt x="4721143" y="4908767"/>
                  <a:pt x="4718263" y="4909373"/>
                  <a:pt x="4717199" y="4909396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5751311"/>
                </a:lnTo>
                <a:lnTo>
                  <a:pt x="12140860" y="5770509"/>
                </a:lnTo>
                <a:cubicBezTo>
                  <a:pt x="12126656" y="5772723"/>
                  <a:pt x="12093589" y="5827925"/>
                  <a:pt x="12080161" y="5826358"/>
                </a:cubicBezTo>
                <a:cubicBezTo>
                  <a:pt x="11978188" y="5850511"/>
                  <a:pt x="11967361" y="5873564"/>
                  <a:pt x="11917885" y="5861578"/>
                </a:cubicBezTo>
                <a:cubicBezTo>
                  <a:pt x="11872779" y="5859863"/>
                  <a:pt x="11928861" y="5896778"/>
                  <a:pt x="11894610" y="5883738"/>
                </a:cubicBezTo>
                <a:cubicBezTo>
                  <a:pt x="11860359" y="5870698"/>
                  <a:pt x="11736091" y="5807232"/>
                  <a:pt x="11712379" y="5783337"/>
                </a:cubicBezTo>
                <a:cubicBezTo>
                  <a:pt x="11688667" y="5759442"/>
                  <a:pt x="11627912" y="5782933"/>
                  <a:pt x="11585366" y="5740371"/>
                </a:cubicBezTo>
                <a:lnTo>
                  <a:pt x="11516470" y="5663679"/>
                </a:lnTo>
                <a:cubicBezTo>
                  <a:pt x="11468274" y="5661847"/>
                  <a:pt x="11507335" y="5626593"/>
                  <a:pt x="11462692" y="5610127"/>
                </a:cubicBezTo>
                <a:cubicBezTo>
                  <a:pt x="11417567" y="5608500"/>
                  <a:pt x="11408021" y="5556613"/>
                  <a:pt x="11369712" y="5548654"/>
                </a:cubicBezTo>
                <a:cubicBezTo>
                  <a:pt x="11354317" y="5554704"/>
                  <a:pt x="11288328" y="5499810"/>
                  <a:pt x="11273969" y="5488986"/>
                </a:cubicBezTo>
                <a:cubicBezTo>
                  <a:pt x="11231913" y="5490378"/>
                  <a:pt x="11221973" y="5480544"/>
                  <a:pt x="11195084" y="5467967"/>
                </a:cubicBezTo>
                <a:cubicBezTo>
                  <a:pt x="11164086" y="5497749"/>
                  <a:pt x="11171649" y="5471790"/>
                  <a:pt x="11143408" y="5468614"/>
                </a:cubicBezTo>
                <a:cubicBezTo>
                  <a:pt x="11125906" y="5464975"/>
                  <a:pt x="11102603" y="5460835"/>
                  <a:pt x="11085935" y="5459365"/>
                </a:cubicBezTo>
                <a:cubicBezTo>
                  <a:pt x="11057493" y="5459661"/>
                  <a:pt x="11029906" y="5441496"/>
                  <a:pt x="11030953" y="5456484"/>
                </a:cubicBezTo>
                <a:cubicBezTo>
                  <a:pt x="11007784" y="5459001"/>
                  <a:pt x="10982005" y="5463178"/>
                  <a:pt x="10951060" y="5461240"/>
                </a:cubicBezTo>
                <a:cubicBezTo>
                  <a:pt x="10885365" y="5424406"/>
                  <a:pt x="10915288" y="5460968"/>
                  <a:pt x="10857721" y="5448157"/>
                </a:cubicBezTo>
                <a:cubicBezTo>
                  <a:pt x="10806646" y="5435790"/>
                  <a:pt x="10707075" y="5402712"/>
                  <a:pt x="10644616" y="5387039"/>
                </a:cubicBezTo>
                <a:cubicBezTo>
                  <a:pt x="10616446" y="5382224"/>
                  <a:pt x="10558603" y="5371613"/>
                  <a:pt x="10519277" y="5366793"/>
                </a:cubicBezTo>
                <a:cubicBezTo>
                  <a:pt x="10495461" y="5368312"/>
                  <a:pt x="10473830" y="5354868"/>
                  <a:pt x="10445981" y="5364735"/>
                </a:cubicBezTo>
                <a:cubicBezTo>
                  <a:pt x="10436536" y="5368773"/>
                  <a:pt x="10409281" y="5367966"/>
                  <a:pt x="10383865" y="5360888"/>
                </a:cubicBezTo>
                <a:cubicBezTo>
                  <a:pt x="10374827" y="5369095"/>
                  <a:pt x="10347864" y="5360432"/>
                  <a:pt x="10336852" y="5360277"/>
                </a:cubicBezTo>
                <a:cubicBezTo>
                  <a:pt x="10323586" y="5366987"/>
                  <a:pt x="10274741" y="5357921"/>
                  <a:pt x="10261098" y="5350526"/>
                </a:cubicBezTo>
                <a:lnTo>
                  <a:pt x="10126497" y="5339011"/>
                </a:lnTo>
                <a:lnTo>
                  <a:pt x="10082166" y="5336916"/>
                </a:lnTo>
                <a:cubicBezTo>
                  <a:pt x="10074567" y="5338985"/>
                  <a:pt x="10046860" y="5337657"/>
                  <a:pt x="10039237" y="5338580"/>
                </a:cubicBezTo>
                <a:cubicBezTo>
                  <a:pt x="9998458" y="5328479"/>
                  <a:pt x="9984394" y="5327989"/>
                  <a:pt x="9960016" y="5323065"/>
                </a:cubicBezTo>
                <a:cubicBezTo>
                  <a:pt x="9918980" y="5322923"/>
                  <a:pt x="9888741" y="5326122"/>
                  <a:pt x="9847789" y="5316297"/>
                </a:cubicBezTo>
                <a:lnTo>
                  <a:pt x="9728306" y="5296090"/>
                </a:lnTo>
                <a:cubicBezTo>
                  <a:pt x="9675056" y="5305676"/>
                  <a:pt x="9602035" y="5297282"/>
                  <a:pt x="9584504" y="5284670"/>
                </a:cubicBezTo>
                <a:cubicBezTo>
                  <a:pt x="9518952" y="5270394"/>
                  <a:pt x="9415429" y="5244268"/>
                  <a:pt x="9343049" y="5238968"/>
                </a:cubicBezTo>
                <a:lnTo>
                  <a:pt x="9231367" y="5187063"/>
                </a:lnTo>
                <a:lnTo>
                  <a:pt x="9194807" y="5176984"/>
                </a:lnTo>
                <a:lnTo>
                  <a:pt x="9189243" y="5167745"/>
                </a:lnTo>
                <a:lnTo>
                  <a:pt x="9151229" y="5156543"/>
                </a:lnTo>
                <a:lnTo>
                  <a:pt x="9150207" y="5157608"/>
                </a:lnTo>
                <a:cubicBezTo>
                  <a:pt x="9147045" y="5159739"/>
                  <a:pt x="9143081" y="5160831"/>
                  <a:pt x="9137315" y="5159777"/>
                </a:cubicBezTo>
                <a:cubicBezTo>
                  <a:pt x="9138862" y="5179261"/>
                  <a:pt x="9130952" y="5165972"/>
                  <a:pt x="9113809" y="5161143"/>
                </a:cubicBezTo>
                <a:cubicBezTo>
                  <a:pt x="9112388" y="5190326"/>
                  <a:pt x="9068114" y="5155892"/>
                  <a:pt x="9053450" y="5169457"/>
                </a:cubicBezTo>
                <a:lnTo>
                  <a:pt x="9005483" y="5166172"/>
                </a:lnTo>
                <a:lnTo>
                  <a:pt x="9005198" y="5166412"/>
                </a:lnTo>
                <a:cubicBezTo>
                  <a:pt x="9003143" y="5166632"/>
                  <a:pt x="9000324" y="5166304"/>
                  <a:pt x="8996229" y="5165201"/>
                </a:cubicBezTo>
                <a:lnTo>
                  <a:pt x="8990391" y="5163140"/>
                </a:lnTo>
                <a:lnTo>
                  <a:pt x="8974334" y="5159914"/>
                </a:lnTo>
                <a:lnTo>
                  <a:pt x="8968008" y="5160614"/>
                </a:lnTo>
                <a:lnTo>
                  <a:pt x="8963045" y="5162839"/>
                </a:lnTo>
                <a:cubicBezTo>
                  <a:pt x="8954690" y="5154888"/>
                  <a:pt x="8955517" y="5145940"/>
                  <a:pt x="8928985" y="5166027"/>
                </a:cubicBezTo>
                <a:cubicBezTo>
                  <a:pt x="8898031" y="5165007"/>
                  <a:pt x="8789300" y="5150352"/>
                  <a:pt x="8752441" y="5146795"/>
                </a:cubicBezTo>
                <a:cubicBezTo>
                  <a:pt x="8719819" y="5136075"/>
                  <a:pt x="8748194" y="5149736"/>
                  <a:pt x="8707844" y="5144694"/>
                </a:cubicBezTo>
                <a:cubicBezTo>
                  <a:pt x="8671606" y="5125159"/>
                  <a:pt x="8639142" y="5141599"/>
                  <a:pt x="8596068" y="5136122"/>
                </a:cubicBezTo>
                <a:lnTo>
                  <a:pt x="8525227" y="5150964"/>
                </a:lnTo>
                <a:lnTo>
                  <a:pt x="8510980" y="5145049"/>
                </a:lnTo>
                <a:lnTo>
                  <a:pt x="8506164" y="5142048"/>
                </a:lnTo>
                <a:cubicBezTo>
                  <a:pt x="8502646" y="5140271"/>
                  <a:pt x="8500045" y="5139460"/>
                  <a:pt x="8497965" y="5139310"/>
                </a:cubicBezTo>
                <a:lnTo>
                  <a:pt x="8497591" y="5139489"/>
                </a:lnTo>
                <a:lnTo>
                  <a:pt x="8490246" y="5136439"/>
                </a:lnTo>
                <a:lnTo>
                  <a:pt x="8367179" y="5122397"/>
                </a:lnTo>
                <a:cubicBezTo>
                  <a:pt x="8362021" y="5120372"/>
                  <a:pt x="8357730" y="5120720"/>
                  <a:pt x="8353796" y="5122203"/>
                </a:cubicBezTo>
                <a:lnTo>
                  <a:pt x="8352369" y="5123043"/>
                </a:lnTo>
                <a:lnTo>
                  <a:pt x="8320101" y="5105625"/>
                </a:lnTo>
                <a:lnTo>
                  <a:pt x="8314429" y="5105299"/>
                </a:lnTo>
                <a:lnTo>
                  <a:pt x="8295170" y="5091404"/>
                </a:lnTo>
                <a:lnTo>
                  <a:pt x="8284273" y="5085581"/>
                </a:lnTo>
                <a:lnTo>
                  <a:pt x="8283146" y="5081138"/>
                </a:lnTo>
                <a:cubicBezTo>
                  <a:pt x="8280842" y="5077893"/>
                  <a:pt x="8276148" y="5075245"/>
                  <a:pt x="8266072" y="5073963"/>
                </a:cubicBezTo>
                <a:lnTo>
                  <a:pt x="8263373" y="5074193"/>
                </a:lnTo>
                <a:lnTo>
                  <a:pt x="8252030" y="5064350"/>
                </a:lnTo>
                <a:cubicBezTo>
                  <a:pt x="8248856" y="5060500"/>
                  <a:pt x="8246644" y="5056218"/>
                  <a:pt x="8245831" y="5051358"/>
                </a:cubicBezTo>
                <a:cubicBezTo>
                  <a:pt x="8181824" y="5054265"/>
                  <a:pt x="8147127" y="5020143"/>
                  <a:pt x="8090268" y="5005197"/>
                </a:cubicBezTo>
                <a:cubicBezTo>
                  <a:pt x="8025464" y="4982055"/>
                  <a:pt x="7967067" y="4960819"/>
                  <a:pt x="7905404" y="4963224"/>
                </a:cubicBezTo>
                <a:cubicBezTo>
                  <a:pt x="7835116" y="4948312"/>
                  <a:pt x="7780962" y="4946081"/>
                  <a:pt x="7718741" y="4937509"/>
                </a:cubicBezTo>
                <a:lnTo>
                  <a:pt x="7614343" y="4940980"/>
                </a:lnTo>
                <a:lnTo>
                  <a:pt x="7527539" y="4935152"/>
                </a:lnTo>
                <a:lnTo>
                  <a:pt x="7519567" y="4932599"/>
                </a:lnTo>
                <a:cubicBezTo>
                  <a:pt x="7513989" y="4931260"/>
                  <a:pt x="7510169" y="4930910"/>
                  <a:pt x="7507408" y="4931264"/>
                </a:cubicBezTo>
                <a:lnTo>
                  <a:pt x="7507036" y="4931591"/>
                </a:lnTo>
                <a:lnTo>
                  <a:pt x="7495791" y="4929639"/>
                </a:lnTo>
                <a:cubicBezTo>
                  <a:pt x="7476982" y="4925521"/>
                  <a:pt x="7422524" y="4942937"/>
                  <a:pt x="7405387" y="4937744"/>
                </a:cubicBezTo>
                <a:cubicBezTo>
                  <a:pt x="7374785" y="4940694"/>
                  <a:pt x="7333986" y="4941799"/>
                  <a:pt x="7312176" y="4947339"/>
                </a:cubicBezTo>
                <a:lnTo>
                  <a:pt x="7310849" y="4948781"/>
                </a:lnTo>
                <a:lnTo>
                  <a:pt x="7218556" y="4923532"/>
                </a:lnTo>
                <a:lnTo>
                  <a:pt x="7201098" y="4918982"/>
                </a:lnTo>
                <a:lnTo>
                  <a:pt x="7197000" y="4913624"/>
                </a:lnTo>
                <a:cubicBezTo>
                  <a:pt x="7192108" y="4910101"/>
                  <a:pt x="7184502" y="4907962"/>
                  <a:pt x="7170804" y="4908976"/>
                </a:cubicBezTo>
                <a:lnTo>
                  <a:pt x="7096984" y="4896748"/>
                </a:lnTo>
                <a:cubicBezTo>
                  <a:pt x="7061144" y="4895770"/>
                  <a:pt x="7050185" y="4894793"/>
                  <a:pt x="7018492" y="4897122"/>
                </a:cubicBezTo>
                <a:cubicBezTo>
                  <a:pt x="6937524" y="4886184"/>
                  <a:pt x="6943641" y="4862018"/>
                  <a:pt x="6904142" y="4867616"/>
                </a:cubicBezTo>
                <a:cubicBezTo>
                  <a:pt x="6871918" y="4872824"/>
                  <a:pt x="6787985" y="4853750"/>
                  <a:pt x="6708218" y="4839661"/>
                </a:cubicBezTo>
                <a:cubicBezTo>
                  <a:pt x="6649102" y="4830206"/>
                  <a:pt x="6628102" y="4816105"/>
                  <a:pt x="6549451" y="4810885"/>
                </a:cubicBezTo>
                <a:cubicBezTo>
                  <a:pt x="6472150" y="4766795"/>
                  <a:pt x="6409692" y="4790518"/>
                  <a:pt x="6317556" y="4764085"/>
                </a:cubicBezTo>
                <a:cubicBezTo>
                  <a:pt x="6297547" y="4748563"/>
                  <a:pt x="6209288" y="4765756"/>
                  <a:pt x="6168670" y="4761998"/>
                </a:cubicBezTo>
                <a:cubicBezTo>
                  <a:pt x="6128052" y="4758240"/>
                  <a:pt x="6090536" y="4744692"/>
                  <a:pt x="6073844" y="4741536"/>
                </a:cubicBezTo>
                <a:lnTo>
                  <a:pt x="6068526" y="4743073"/>
                </a:lnTo>
                <a:lnTo>
                  <a:pt x="6048634" y="4742390"/>
                </a:lnTo>
                <a:lnTo>
                  <a:pt x="6041279" y="4750739"/>
                </a:lnTo>
                <a:lnTo>
                  <a:pt x="6010088" y="4755832"/>
                </a:lnTo>
                <a:cubicBezTo>
                  <a:pt x="5998677" y="4756419"/>
                  <a:pt x="5970124" y="4755506"/>
                  <a:pt x="5957373" y="4752188"/>
                </a:cubicBezTo>
                <a:lnTo>
                  <a:pt x="5758915" y="4736496"/>
                </a:lnTo>
                <a:lnTo>
                  <a:pt x="5626957" y="4735473"/>
                </a:lnTo>
                <a:lnTo>
                  <a:pt x="5470902" y="4749493"/>
                </a:lnTo>
                <a:cubicBezTo>
                  <a:pt x="5478131" y="4762521"/>
                  <a:pt x="5439006" y="4748455"/>
                  <a:pt x="5432757" y="4760746"/>
                </a:cubicBezTo>
                <a:cubicBezTo>
                  <a:pt x="5429365" y="4770778"/>
                  <a:pt x="5391824" y="4775462"/>
                  <a:pt x="5381664" y="4778448"/>
                </a:cubicBezTo>
                <a:lnTo>
                  <a:pt x="5261760" y="4798865"/>
                </a:lnTo>
                <a:cubicBezTo>
                  <a:pt x="5251595" y="4799049"/>
                  <a:pt x="5230547" y="4807359"/>
                  <a:pt x="5222959" y="4809989"/>
                </a:cubicBezTo>
                <a:lnTo>
                  <a:pt x="5174657" y="4812979"/>
                </a:lnTo>
                <a:lnTo>
                  <a:pt x="5156551" y="4820202"/>
                </a:lnTo>
                <a:lnTo>
                  <a:pt x="5142595" y="4823602"/>
                </a:lnTo>
                <a:lnTo>
                  <a:pt x="5139593" y="4825703"/>
                </a:lnTo>
                <a:cubicBezTo>
                  <a:pt x="5133873" y="4829743"/>
                  <a:pt x="5128076" y="4833554"/>
                  <a:pt x="5121656" y="4836556"/>
                </a:cubicBezTo>
                <a:cubicBezTo>
                  <a:pt x="5108317" y="4807937"/>
                  <a:pt x="5064853" y="4857373"/>
                  <a:pt x="5065787" y="4829985"/>
                </a:cubicBezTo>
                <a:cubicBezTo>
                  <a:pt x="5028193" y="4841501"/>
                  <a:pt x="5038944" y="4812412"/>
                  <a:pt x="5011510" y="4846366"/>
                </a:cubicBezTo>
                <a:cubicBezTo>
                  <a:pt x="4937023" y="4845983"/>
                  <a:pt x="4916353" y="4832976"/>
                  <a:pt x="4840437" y="4870383"/>
                </a:cubicBezTo>
                <a:cubicBezTo>
                  <a:pt x="4806739" y="4887025"/>
                  <a:pt x="4784106" y="4898171"/>
                  <a:pt x="4762444" y="4898151"/>
                </a:cubicBezTo>
                <a:cubicBezTo>
                  <a:pt x="4741323" y="4902652"/>
                  <a:pt x="4729481" y="4905474"/>
                  <a:pt x="4723182" y="4907166"/>
                </a:cubicBezTo>
                <a:lnTo>
                  <a:pt x="4721173" y="4907914"/>
                </a:lnTo>
                <a:lnTo>
                  <a:pt x="4715524" y="4906639"/>
                </a:lnTo>
                <a:cubicBezTo>
                  <a:pt x="4680148" y="4913595"/>
                  <a:pt x="4524744" y="4914403"/>
                  <a:pt x="4515810" y="4916541"/>
                </a:cubicBezTo>
                <a:cubicBezTo>
                  <a:pt x="4457819" y="4929653"/>
                  <a:pt x="4462659" y="4930394"/>
                  <a:pt x="4428539" y="4927192"/>
                </a:cubicBezTo>
                <a:cubicBezTo>
                  <a:pt x="4423303" y="4923821"/>
                  <a:pt x="4368974" y="4930115"/>
                  <a:pt x="4362872" y="4928538"/>
                </a:cubicBezTo>
                <a:lnTo>
                  <a:pt x="4316962" y="4921923"/>
                </a:lnTo>
                <a:lnTo>
                  <a:pt x="4315106" y="4923264"/>
                </a:lnTo>
                <a:cubicBezTo>
                  <a:pt x="4306123" y="4926635"/>
                  <a:pt x="4299993" y="4926634"/>
                  <a:pt x="4295140" y="4925143"/>
                </a:cubicBezTo>
                <a:lnTo>
                  <a:pt x="4290059" y="4922226"/>
                </a:lnTo>
                <a:lnTo>
                  <a:pt x="4276138" y="4922472"/>
                </a:lnTo>
                <a:lnTo>
                  <a:pt x="4248113" y="4920148"/>
                </a:lnTo>
                <a:lnTo>
                  <a:pt x="4202046" y="4922943"/>
                </a:lnTo>
                <a:cubicBezTo>
                  <a:pt x="4201945" y="4923363"/>
                  <a:pt x="4201842" y="4923782"/>
                  <a:pt x="4201741" y="4924202"/>
                </a:cubicBezTo>
                <a:cubicBezTo>
                  <a:pt x="4200116" y="4927039"/>
                  <a:pt x="4197140" y="4929158"/>
                  <a:pt x="4191245" y="4929836"/>
                </a:cubicBezTo>
                <a:cubicBezTo>
                  <a:pt x="4204212" y="4947125"/>
                  <a:pt x="4161274" y="4945230"/>
                  <a:pt x="4142742" y="4945701"/>
                </a:cubicBezTo>
                <a:cubicBezTo>
                  <a:pt x="4124717" y="4952767"/>
                  <a:pt x="4099099" y="4966347"/>
                  <a:pt x="4083094" y="4972234"/>
                </a:cubicBezTo>
                <a:lnTo>
                  <a:pt x="4074543" y="4973069"/>
                </a:lnTo>
                <a:cubicBezTo>
                  <a:pt x="4074504" y="4973170"/>
                  <a:pt x="4074463" y="4973269"/>
                  <a:pt x="4074424" y="4973368"/>
                </a:cubicBezTo>
                <a:cubicBezTo>
                  <a:pt x="4072678" y="4974152"/>
                  <a:pt x="4069906" y="4974653"/>
                  <a:pt x="4065507" y="4974812"/>
                </a:cubicBezTo>
                <a:lnTo>
                  <a:pt x="4058951" y="4974594"/>
                </a:lnTo>
                <a:lnTo>
                  <a:pt x="4042361" y="4976215"/>
                </a:lnTo>
                <a:lnTo>
                  <a:pt x="4036993" y="4978649"/>
                </a:lnTo>
                <a:lnTo>
                  <a:pt x="4035360" y="4982316"/>
                </a:lnTo>
                <a:lnTo>
                  <a:pt x="4033775" y="4982081"/>
                </a:lnTo>
                <a:cubicBezTo>
                  <a:pt x="4021424" y="4977217"/>
                  <a:pt x="4016874" y="4968841"/>
                  <a:pt x="4004535" y="4994649"/>
                </a:cubicBezTo>
                <a:cubicBezTo>
                  <a:pt x="3976667" y="4987584"/>
                  <a:pt x="3972977" y="5002913"/>
                  <a:pt x="3936843" y="5012106"/>
                </a:cubicBezTo>
                <a:cubicBezTo>
                  <a:pt x="3920506" y="5004382"/>
                  <a:pt x="3908535" y="5009071"/>
                  <a:pt x="3897272" y="5017761"/>
                </a:cubicBezTo>
                <a:cubicBezTo>
                  <a:pt x="3861092" y="5017265"/>
                  <a:pt x="3829628" y="5031135"/>
                  <a:pt x="3789757" y="5037999"/>
                </a:cubicBezTo>
                <a:cubicBezTo>
                  <a:pt x="3741007" y="5052705"/>
                  <a:pt x="3725129" y="5054682"/>
                  <a:pt x="3682510" y="5061922"/>
                </a:cubicBezTo>
                <a:lnTo>
                  <a:pt x="3610032" y="5094193"/>
                </a:lnTo>
                <a:lnTo>
                  <a:pt x="3603852" y="5092831"/>
                </a:lnTo>
                <a:cubicBezTo>
                  <a:pt x="3599580" y="5092212"/>
                  <a:pt x="3596726" y="5092212"/>
                  <a:pt x="3594733" y="5092667"/>
                </a:cubicBezTo>
                <a:lnTo>
                  <a:pt x="3594498" y="5092936"/>
                </a:lnTo>
                <a:lnTo>
                  <a:pt x="3585975" y="5092246"/>
                </a:lnTo>
                <a:cubicBezTo>
                  <a:pt x="3571623" y="5090455"/>
                  <a:pt x="3549389" y="5104654"/>
                  <a:pt x="3536132" y="5101945"/>
                </a:cubicBezTo>
                <a:cubicBezTo>
                  <a:pt x="3513940" y="5106241"/>
                  <a:pt x="3488622" y="5099976"/>
                  <a:pt x="3473220" y="5105606"/>
                </a:cubicBezTo>
                <a:lnTo>
                  <a:pt x="3400725" y="5117654"/>
                </a:lnTo>
                <a:lnTo>
                  <a:pt x="3375935" y="5106247"/>
                </a:lnTo>
                <a:lnTo>
                  <a:pt x="3348219" y="5109860"/>
                </a:lnTo>
                <a:cubicBezTo>
                  <a:pt x="3337206" y="5110533"/>
                  <a:pt x="3327054" y="5111295"/>
                  <a:pt x="3319639" y="5114795"/>
                </a:cubicBezTo>
                <a:lnTo>
                  <a:pt x="3248529" y="5133347"/>
                </a:lnTo>
                <a:lnTo>
                  <a:pt x="3210308" y="5119794"/>
                </a:lnTo>
                <a:cubicBezTo>
                  <a:pt x="3206088" y="5117870"/>
                  <a:pt x="3200152" y="5117326"/>
                  <a:pt x="3190375" y="5119915"/>
                </a:cubicBezTo>
                <a:lnTo>
                  <a:pt x="3188145" y="5121096"/>
                </a:lnTo>
                <a:cubicBezTo>
                  <a:pt x="3182625" y="5119116"/>
                  <a:pt x="3141856" y="5121682"/>
                  <a:pt x="3108596" y="5122416"/>
                </a:cubicBezTo>
                <a:cubicBezTo>
                  <a:pt x="3055968" y="5124842"/>
                  <a:pt x="3048940" y="5117475"/>
                  <a:pt x="2988584" y="5125502"/>
                </a:cubicBezTo>
                <a:cubicBezTo>
                  <a:pt x="2928853" y="5129690"/>
                  <a:pt x="2917951" y="5124649"/>
                  <a:pt x="2876540" y="5133019"/>
                </a:cubicBezTo>
                <a:lnTo>
                  <a:pt x="2626864" y="5133771"/>
                </a:lnTo>
                <a:cubicBezTo>
                  <a:pt x="2562348" y="5111858"/>
                  <a:pt x="2563422" y="5142456"/>
                  <a:pt x="2491422" y="5135486"/>
                </a:cubicBezTo>
                <a:cubicBezTo>
                  <a:pt x="2433091" y="5200962"/>
                  <a:pt x="2455709" y="5160483"/>
                  <a:pt x="2415617" y="5168715"/>
                </a:cubicBezTo>
                <a:lnTo>
                  <a:pt x="2290098" y="5166151"/>
                </a:lnTo>
                <a:cubicBezTo>
                  <a:pt x="2257057" y="5152522"/>
                  <a:pt x="2202458" y="5187690"/>
                  <a:pt x="2161714" y="5169302"/>
                </a:cubicBezTo>
                <a:cubicBezTo>
                  <a:pt x="2122714" y="5172302"/>
                  <a:pt x="2080450" y="5180350"/>
                  <a:pt x="2056089" y="5184144"/>
                </a:cubicBezTo>
                <a:cubicBezTo>
                  <a:pt x="2019828" y="5191108"/>
                  <a:pt x="1978839" y="5203797"/>
                  <a:pt x="1944153" y="5211084"/>
                </a:cubicBezTo>
                <a:cubicBezTo>
                  <a:pt x="1925867" y="5199079"/>
                  <a:pt x="1896027" y="5224183"/>
                  <a:pt x="1847968" y="5227868"/>
                </a:cubicBezTo>
                <a:cubicBezTo>
                  <a:pt x="1827977" y="5213971"/>
                  <a:pt x="1815570" y="5230544"/>
                  <a:pt x="1777083" y="5212267"/>
                </a:cubicBezTo>
                <a:cubicBezTo>
                  <a:pt x="1775439" y="5214216"/>
                  <a:pt x="1773397" y="5216035"/>
                  <a:pt x="1771025" y="5217668"/>
                </a:cubicBezTo>
                <a:cubicBezTo>
                  <a:pt x="1757251" y="5227146"/>
                  <a:pt x="1735528" y="5228402"/>
                  <a:pt x="1722509" y="5220470"/>
                </a:cubicBezTo>
                <a:cubicBezTo>
                  <a:pt x="1691779" y="5208440"/>
                  <a:pt x="1662321" y="5203305"/>
                  <a:pt x="1633941" y="5200774"/>
                </a:cubicBezTo>
                <a:lnTo>
                  <a:pt x="1586145" y="5210184"/>
                </a:lnTo>
                <a:cubicBezTo>
                  <a:pt x="1567948" y="5215416"/>
                  <a:pt x="1545900" y="5226363"/>
                  <a:pt x="1524748" y="5232173"/>
                </a:cubicBezTo>
                <a:cubicBezTo>
                  <a:pt x="1502586" y="5235395"/>
                  <a:pt x="1478013" y="5230993"/>
                  <a:pt x="1459242" y="5245044"/>
                </a:cubicBezTo>
                <a:cubicBezTo>
                  <a:pt x="1421474" y="5260197"/>
                  <a:pt x="1374524" y="5244220"/>
                  <a:pt x="1349457" y="5280705"/>
                </a:cubicBezTo>
                <a:cubicBezTo>
                  <a:pt x="1273276" y="5302389"/>
                  <a:pt x="1121512" y="5336260"/>
                  <a:pt x="1009212" y="5361227"/>
                </a:cubicBezTo>
                <a:cubicBezTo>
                  <a:pt x="939016" y="5373529"/>
                  <a:pt x="866895" y="5370149"/>
                  <a:pt x="808572" y="5377024"/>
                </a:cubicBezTo>
                <a:cubicBezTo>
                  <a:pt x="802823" y="5374184"/>
                  <a:pt x="726016" y="5397963"/>
                  <a:pt x="719549" y="5396991"/>
                </a:cubicBezTo>
                <a:lnTo>
                  <a:pt x="698795" y="5397657"/>
                </a:lnTo>
                <a:cubicBezTo>
                  <a:pt x="689833" y="5401894"/>
                  <a:pt x="683492" y="5402495"/>
                  <a:pt x="678327" y="5401487"/>
                </a:cubicBezTo>
                <a:lnTo>
                  <a:pt x="672784" y="5399085"/>
                </a:lnTo>
                <a:lnTo>
                  <a:pt x="658406" y="5400696"/>
                </a:lnTo>
                <a:lnTo>
                  <a:pt x="629185" y="5401132"/>
                </a:lnTo>
                <a:lnTo>
                  <a:pt x="624558" y="5403782"/>
                </a:lnTo>
                <a:lnTo>
                  <a:pt x="581798" y="5408438"/>
                </a:lnTo>
                <a:cubicBezTo>
                  <a:pt x="581736" y="5408865"/>
                  <a:pt x="581671" y="5409294"/>
                  <a:pt x="581608" y="5409722"/>
                </a:cubicBezTo>
                <a:cubicBezTo>
                  <a:pt x="580204" y="5412704"/>
                  <a:pt x="577331" y="5415106"/>
                  <a:pt x="571299" y="5416358"/>
                </a:cubicBezTo>
                <a:cubicBezTo>
                  <a:pt x="551623" y="5426267"/>
                  <a:pt x="484499" y="5459654"/>
                  <a:pt x="463549" y="5469173"/>
                </a:cubicBezTo>
                <a:cubicBezTo>
                  <a:pt x="453136" y="5470720"/>
                  <a:pt x="449731" y="5472678"/>
                  <a:pt x="445606" y="5473465"/>
                </a:cubicBezTo>
                <a:lnTo>
                  <a:pt x="438799" y="5473893"/>
                </a:lnTo>
                <a:cubicBezTo>
                  <a:pt x="417222" y="5482183"/>
                  <a:pt x="343312" y="5513407"/>
                  <a:pt x="316138" y="5523213"/>
                </a:cubicBezTo>
                <a:cubicBezTo>
                  <a:pt x="298481" y="5517132"/>
                  <a:pt x="286556" y="5522972"/>
                  <a:pt x="275748" y="5532726"/>
                </a:cubicBezTo>
                <a:cubicBezTo>
                  <a:pt x="238274" y="5535784"/>
                  <a:pt x="207076" y="5552679"/>
                  <a:pt x="166496" y="5563424"/>
                </a:cubicBezTo>
                <a:lnTo>
                  <a:pt x="0" y="562988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42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49FBFE-CDAD-4684-84FC-C83641D41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New Offerings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FE3718-857B-4588-8AC7-17155DE71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We are regularly updating and increasing our offerings for all business types.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Check out our monthly programming page to see upcoming topics and workshops. 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https://www.guelphbusiness.com/events/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https://www.guelphbusiness.com/programs/</a:t>
            </a:r>
            <a:endParaRPr lang="en-US" sz="2000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5" descr="A person using a computer&#10;&#10;Description automatically generated">
            <a:extLst>
              <a:ext uri="{FF2B5EF4-FFF2-40B4-BE49-F238E27FC236}">
                <a16:creationId xmlns:a16="http://schemas.microsoft.com/office/drawing/2014/main" id="{0068380E-73B9-49E3-9E1C-B3A89E9FE4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5480" r="13961" b="2"/>
          <a:stretch/>
        </p:blipFill>
        <p:spPr>
          <a:xfrm>
            <a:off x="7075967" y="1472290"/>
            <a:ext cx="4170530" cy="394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88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hand touching a computer&#10;&#10;Description automatically generated">
            <a:extLst>
              <a:ext uri="{FF2B5EF4-FFF2-40B4-BE49-F238E27FC236}">
                <a16:creationId xmlns:a16="http://schemas.microsoft.com/office/drawing/2014/main" id="{9D3ADAEF-4B7C-ED1C-647B-143FD385A79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41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DB31E1-A99D-44D3-802D-8C7CA6502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A5CA5-1CD9-42F2-9BDE-87357A165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1729" y="2112579"/>
            <a:ext cx="4992818" cy="4192805"/>
          </a:xfrm>
        </p:spPr>
        <p:txBody>
          <a:bodyPr>
            <a:normAutofit/>
          </a:bodyPr>
          <a:lstStyle/>
          <a:p>
            <a:pPr marL="0" indent="0" defTabSz="877824">
              <a:spcBef>
                <a:spcPts val="960"/>
              </a:spcBef>
              <a:buNone/>
            </a:pPr>
            <a:r>
              <a:rPr lang="en-CA" sz="2688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Phone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en-CA" sz="2304" kern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Tel: 519-822-1260 Ext 3907</a:t>
            </a:r>
          </a:p>
          <a:p>
            <a:pPr marL="0" indent="0" defTabSz="877824">
              <a:spcBef>
                <a:spcPts val="960"/>
              </a:spcBef>
              <a:buNone/>
            </a:pPr>
            <a:endParaRPr lang="en-CA" sz="2688" kern="12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877824">
              <a:spcBef>
                <a:spcPts val="960"/>
              </a:spcBef>
              <a:buNone/>
            </a:pPr>
            <a:r>
              <a:rPr lang="en-CA" sz="2688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Email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en-CA" sz="2304" kern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success@guelphbusiness.com</a:t>
            </a:r>
          </a:p>
          <a:p>
            <a:pPr marL="0" indent="0" defTabSz="877824">
              <a:spcBef>
                <a:spcPts val="960"/>
              </a:spcBef>
              <a:buNone/>
            </a:pPr>
            <a:endParaRPr lang="en-CA" sz="2688" kern="1200" spc="-144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  <a:p>
            <a:pPr marL="0" indent="0" defTabSz="877824">
              <a:spcBef>
                <a:spcPts val="960"/>
              </a:spcBef>
              <a:buNone/>
            </a:pPr>
            <a:r>
              <a:rPr lang="en-CA" sz="2688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Website</a:t>
            </a:r>
          </a:p>
          <a:p>
            <a:pPr marL="219456" indent="-219456" defTabSz="877824">
              <a:spcBef>
                <a:spcPts val="960"/>
              </a:spcBef>
            </a:pPr>
            <a:r>
              <a:rPr lang="en-CA" sz="2304" kern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www.guelphbusiness.com</a:t>
            </a:r>
            <a:endParaRPr lang="en-CA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0BA84-B5C9-4C42-ADCB-F31A340BD9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94" y="2112579"/>
            <a:ext cx="4992818" cy="4192805"/>
          </a:xfrm>
        </p:spPr>
        <p:txBody>
          <a:bodyPr>
            <a:normAutofit/>
          </a:bodyPr>
          <a:lstStyle/>
          <a:p>
            <a:pPr marL="0" indent="0" defTabSz="877824">
              <a:spcBef>
                <a:spcPts val="960"/>
              </a:spcBef>
              <a:buNone/>
            </a:pPr>
            <a:r>
              <a:rPr lang="en-CA" sz="2688" b="1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Social Media</a:t>
            </a:r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DDA77B03-9624-4F8B-8F8E-85C2CC9C3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251" y="5661229"/>
            <a:ext cx="725600" cy="644155"/>
          </a:xfrm>
          <a:prstGeom prst="rect">
            <a:avLst/>
          </a:prstGeom>
        </p:spPr>
      </p:pic>
      <p:pic>
        <p:nvPicPr>
          <p:cNvPr id="8" name="Picture 7" descr="A drawing of a face&#10;&#10;Description automatically generated">
            <a:extLst>
              <a:ext uri="{FF2B5EF4-FFF2-40B4-BE49-F238E27FC236}">
                <a16:creationId xmlns:a16="http://schemas.microsoft.com/office/drawing/2014/main" id="{02F2D04D-0288-454C-99B1-9FBE4E272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68" y="2814289"/>
            <a:ext cx="725600" cy="64415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897218B-F7A4-4DA7-960B-60F6A5658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69" y="3783306"/>
            <a:ext cx="725600" cy="6441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F53B1C8-4574-4A85-9BAF-AFB6BA51B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968" y="4755030"/>
            <a:ext cx="725600" cy="6441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90D1065-CABC-450C-8716-BCDB5A71F33E}"/>
              </a:ext>
            </a:extLst>
          </p:cNvPr>
          <p:cNvSpPr txBox="1"/>
          <p:nvPr/>
        </p:nvSpPr>
        <p:spPr>
          <a:xfrm>
            <a:off x="6833567" y="2913943"/>
            <a:ext cx="2395183" cy="44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n-CA" sz="23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@bcguelphwell</a:t>
            </a:r>
            <a:endParaRPr lang="en-C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9E19BB-CB96-4919-AC06-B6498D449A12}"/>
              </a:ext>
            </a:extLst>
          </p:cNvPr>
          <p:cNvSpPr txBox="1"/>
          <p:nvPr/>
        </p:nvSpPr>
        <p:spPr>
          <a:xfrm>
            <a:off x="6833566" y="3909790"/>
            <a:ext cx="2395183" cy="44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n-CA" sz="23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/bcguelphwell</a:t>
            </a:r>
            <a:endParaRPr lang="en-CA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188FB0-75BB-40D9-AED5-9DA4C89BB0EE}"/>
              </a:ext>
            </a:extLst>
          </p:cNvPr>
          <p:cNvSpPr txBox="1"/>
          <p:nvPr/>
        </p:nvSpPr>
        <p:spPr>
          <a:xfrm>
            <a:off x="6833564" y="4830345"/>
            <a:ext cx="2395183" cy="44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n-CA" sz="23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@BCGuelphWell</a:t>
            </a:r>
            <a:endParaRPr lang="en-CA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AA33EBF-8310-4255-94EC-CBAEB79CF1A5}"/>
              </a:ext>
            </a:extLst>
          </p:cNvPr>
          <p:cNvSpPr txBox="1"/>
          <p:nvPr/>
        </p:nvSpPr>
        <p:spPr>
          <a:xfrm>
            <a:off x="6833564" y="5756987"/>
            <a:ext cx="3280637" cy="44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77824">
              <a:spcAft>
                <a:spcPts val="600"/>
              </a:spcAft>
            </a:pPr>
            <a:r>
              <a:rPr lang="en-CA" sz="2304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/BCGuelphWellington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182170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3043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86E3BE-F9E4-4D44-955B-C1A501D0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532214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Partners</a:t>
            </a:r>
          </a:p>
        </p:txBody>
      </p:sp>
      <p:pic>
        <p:nvPicPr>
          <p:cNvPr id="7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8317727-963C-4016-86F9-6129DB899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73" b="2"/>
          <a:stretch/>
        </p:blipFill>
        <p:spPr>
          <a:xfrm>
            <a:off x="1139293" y="364587"/>
            <a:ext cx="9913413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652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97C95-FA63-4FA8-AAE5-B6C1422C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3" y="741391"/>
            <a:ext cx="3419359" cy="723515"/>
          </a:xfrm>
        </p:spPr>
        <p:txBody>
          <a:bodyPr anchor="b">
            <a:normAutofit/>
          </a:bodyPr>
          <a:lstStyle/>
          <a:p>
            <a:r>
              <a:rPr lang="en-CA" sz="3200" dirty="0">
                <a:ea typeface="+mj-lt"/>
                <a:cs typeface="+mj-lt"/>
              </a:rPr>
              <a:t>Mandate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1064-1DF4-4502-849C-8E95B366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698" y="1866122"/>
            <a:ext cx="3333278" cy="41338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sz="1800" dirty="0">
                <a:ea typeface="+mn-lt"/>
                <a:cs typeface="+mn-lt"/>
              </a:rPr>
              <a:t>To build and support entrepreneurs </a:t>
            </a:r>
          </a:p>
          <a:p>
            <a:r>
              <a:rPr lang="en-CA" sz="1800" dirty="0">
                <a:ea typeface="+mn-lt"/>
                <a:cs typeface="+mn-lt"/>
              </a:rPr>
              <a:t>To provide the entry point for entrepreneurship in Guelph and Wellington County, helping individuals get into business for themselves </a:t>
            </a:r>
          </a:p>
          <a:p>
            <a:r>
              <a:rPr lang="en-CA" sz="1800" dirty="0">
                <a:ea typeface="+mn-lt"/>
                <a:cs typeface="+mn-lt"/>
              </a:rPr>
              <a:t>To support the growth strategies of existing small businesses in our region so that they are both relevant and competitive in the marketplace</a:t>
            </a:r>
          </a:p>
        </p:txBody>
      </p:sp>
      <p:pic>
        <p:nvPicPr>
          <p:cNvPr id="5" name="Picture 4" descr="Empty office area">
            <a:extLst>
              <a:ext uri="{FF2B5EF4-FFF2-40B4-BE49-F238E27FC236}">
                <a16:creationId xmlns:a16="http://schemas.microsoft.com/office/drawing/2014/main" id="{DEEAFB67-2802-47CA-951B-090A29440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1" r="6322" b="1"/>
          <a:stretch/>
        </p:blipFill>
        <p:spPr>
          <a:xfrm>
            <a:off x="5405071" y="741391"/>
            <a:ext cx="5554548" cy="5384528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6258F736-B256-8039-9DC6-F4E49A5C5A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0B4520A-996E-330C-99DA-69CA4D89E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EC8FA945-E356-695F-18D6-CAD4EF34FE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81658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97C95-FA63-4FA8-AAE5-B6C1422C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CA" sz="4000">
                <a:ea typeface="+mj-lt"/>
                <a:cs typeface="+mj-lt"/>
              </a:rPr>
              <a:t>Who we represent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C1064-1DF4-4502-849C-8E95B366D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874" y="1981200"/>
            <a:ext cx="5933915" cy="415290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CA" sz="1800" dirty="0">
                <a:ea typeface="+mn-lt"/>
                <a:cs typeface="+mn-lt"/>
              </a:rPr>
              <a:t>65% of funding comes from Ministry of Economic Development, Job Creation and Trade (Provincial) </a:t>
            </a:r>
          </a:p>
          <a:p>
            <a:r>
              <a:rPr lang="en-CA" sz="1800" dirty="0">
                <a:ea typeface="+mn-lt"/>
                <a:cs typeface="+mn-lt"/>
              </a:rPr>
              <a:t>30% From City of Guelph, County of Wellington and Centre Wellington</a:t>
            </a:r>
          </a:p>
          <a:p>
            <a:r>
              <a:rPr lang="en-CA" sz="1800" dirty="0">
                <a:ea typeface="+mn-lt"/>
                <a:cs typeface="+mn-lt"/>
              </a:rPr>
              <a:t>5% comes from new fee for service offerings 1 of 47 Small Business Centres across Ontario</a:t>
            </a:r>
          </a:p>
          <a:p>
            <a:r>
              <a:rPr lang="en-CA" sz="1800" dirty="0">
                <a:ea typeface="+mn-lt"/>
                <a:cs typeface="+mn-lt"/>
              </a:rPr>
              <a:t>Founding Board member of SBC Ontario</a:t>
            </a:r>
          </a:p>
          <a:p>
            <a:r>
              <a:rPr lang="en-CA" sz="1800" dirty="0">
                <a:ea typeface="+mn-lt"/>
                <a:cs typeface="+mn-lt"/>
              </a:rPr>
              <a:t>Representation on Boards of Trade, BIA’s, County of Wellington Committee, CW Economic Development Task Force, Grow Guelph, Smart Cities business stream and Regional Innovation Centre Committees</a:t>
            </a:r>
          </a:p>
        </p:txBody>
      </p:sp>
      <p:pic>
        <p:nvPicPr>
          <p:cNvPr id="5" name="Picture 4" descr="Empty office area">
            <a:extLst>
              <a:ext uri="{FF2B5EF4-FFF2-40B4-BE49-F238E27FC236}">
                <a16:creationId xmlns:a16="http://schemas.microsoft.com/office/drawing/2014/main" id="{DEEAFB67-2802-47CA-951B-090A29440B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4" r="16452" b="-1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6903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EDF2-A654-44CC-B4E7-E83281414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368" y="4522156"/>
            <a:ext cx="4937937" cy="13632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Our Team</a:t>
            </a:r>
          </a:p>
        </p:txBody>
      </p:sp>
      <p:sp>
        <p:nvSpPr>
          <p:cNvPr id="1113" name="Freeform: Shape 1112">
            <a:extLst>
              <a:ext uri="{FF2B5EF4-FFF2-40B4-BE49-F238E27FC236}">
                <a16:creationId xmlns:a16="http://schemas.microsoft.com/office/drawing/2014/main" id="{F6E384F5-137A-40B1-97F0-694CC6ECD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122218"/>
            <a:ext cx="3730752" cy="4735782"/>
          </a:xfrm>
          <a:custGeom>
            <a:avLst/>
            <a:gdLst>
              <a:gd name="connsiteX0" fmla="*/ 640080 w 3730752"/>
              <a:gd name="connsiteY0" fmla="*/ 0 h 4735782"/>
              <a:gd name="connsiteX1" fmla="*/ 3730752 w 3730752"/>
              <a:gd name="connsiteY1" fmla="*/ 3090672 h 4735782"/>
              <a:gd name="connsiteX2" fmla="*/ 3357725 w 3730752"/>
              <a:gd name="connsiteY2" fmla="*/ 4563870 h 4735782"/>
              <a:gd name="connsiteX3" fmla="*/ 3253285 w 3730752"/>
              <a:gd name="connsiteY3" fmla="*/ 4735782 h 4735782"/>
              <a:gd name="connsiteX4" fmla="*/ 0 w 3730752"/>
              <a:gd name="connsiteY4" fmla="*/ 4735782 h 4735782"/>
              <a:gd name="connsiteX5" fmla="*/ 0 w 3730752"/>
              <a:gd name="connsiteY5" fmla="*/ 67215 h 4735782"/>
              <a:gd name="connsiteX6" fmla="*/ 17202 w 3730752"/>
              <a:gd name="connsiteY6" fmla="*/ 62792 h 4735782"/>
              <a:gd name="connsiteX7" fmla="*/ 640080 w 3730752"/>
              <a:gd name="connsiteY7" fmla="*/ 0 h 4735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30752" h="4735782">
                <a:moveTo>
                  <a:pt x="640080" y="0"/>
                </a:moveTo>
                <a:cubicBezTo>
                  <a:pt x="2347011" y="0"/>
                  <a:pt x="3730752" y="1383741"/>
                  <a:pt x="3730752" y="3090672"/>
                </a:cubicBezTo>
                <a:cubicBezTo>
                  <a:pt x="3730752" y="3624088"/>
                  <a:pt x="3595621" y="4125943"/>
                  <a:pt x="3357725" y="4563870"/>
                </a:cubicBezTo>
                <a:lnTo>
                  <a:pt x="3253285" y="4735782"/>
                </a:lnTo>
                <a:lnTo>
                  <a:pt x="0" y="4735782"/>
                </a:lnTo>
                <a:lnTo>
                  <a:pt x="0" y="67215"/>
                </a:lnTo>
                <a:lnTo>
                  <a:pt x="17202" y="62792"/>
                </a:lnTo>
                <a:cubicBezTo>
                  <a:pt x="218397" y="21621"/>
                  <a:pt x="426714" y="0"/>
                  <a:pt x="64008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5" name="Freeform: Shape 1114">
            <a:extLst>
              <a:ext uri="{FF2B5EF4-FFF2-40B4-BE49-F238E27FC236}">
                <a16:creationId xmlns:a16="http://schemas.microsoft.com/office/drawing/2014/main" id="{9DBC4630-03DA-474F-BBCB-BA3AE6B31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1982" y="-4332"/>
            <a:ext cx="4242816" cy="2454158"/>
          </a:xfrm>
          <a:custGeom>
            <a:avLst/>
            <a:gdLst>
              <a:gd name="connsiteX0" fmla="*/ 28633 w 4242816"/>
              <a:gd name="connsiteY0" fmla="*/ 0 h 2454158"/>
              <a:gd name="connsiteX1" fmla="*/ 4214183 w 4242816"/>
              <a:gd name="connsiteY1" fmla="*/ 0 h 2454158"/>
              <a:gd name="connsiteX2" fmla="*/ 4231864 w 4242816"/>
              <a:gd name="connsiteY2" fmla="*/ 115848 h 2454158"/>
              <a:gd name="connsiteX3" fmla="*/ 4242816 w 4242816"/>
              <a:gd name="connsiteY3" fmla="*/ 332750 h 2454158"/>
              <a:gd name="connsiteX4" fmla="*/ 2121408 w 4242816"/>
              <a:gd name="connsiteY4" fmla="*/ 2454158 h 2454158"/>
              <a:gd name="connsiteX5" fmla="*/ 0 w 4242816"/>
              <a:gd name="connsiteY5" fmla="*/ 332750 h 2454158"/>
              <a:gd name="connsiteX6" fmla="*/ 10953 w 4242816"/>
              <a:gd name="connsiteY6" fmla="*/ 115848 h 2454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42816" h="2454158">
                <a:moveTo>
                  <a:pt x="28633" y="0"/>
                </a:moveTo>
                <a:lnTo>
                  <a:pt x="4214183" y="0"/>
                </a:lnTo>
                <a:lnTo>
                  <a:pt x="4231864" y="115848"/>
                </a:lnTo>
                <a:cubicBezTo>
                  <a:pt x="4239106" y="187164"/>
                  <a:pt x="4242816" y="259524"/>
                  <a:pt x="4242816" y="332750"/>
                </a:cubicBezTo>
                <a:cubicBezTo>
                  <a:pt x="4242816" y="1504371"/>
                  <a:pt x="3293029" y="2454158"/>
                  <a:pt x="2121408" y="2454158"/>
                </a:cubicBezTo>
                <a:cubicBezTo>
                  <a:pt x="949787" y="2454158"/>
                  <a:pt x="0" y="1504371"/>
                  <a:pt x="0" y="332750"/>
                </a:cubicBezTo>
                <a:cubicBezTo>
                  <a:pt x="0" y="259524"/>
                  <a:pt x="3710" y="187164"/>
                  <a:pt x="10953" y="115848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person in black shirt and black sweater&#10;&#10;Description automatically generated">
            <a:extLst>
              <a:ext uri="{FF2B5EF4-FFF2-40B4-BE49-F238E27FC236}">
                <a16:creationId xmlns:a16="http://schemas.microsoft.com/office/drawing/2014/main" id="{2A137B42-4455-42FB-9583-E81A5F7EB9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3" r="-1" b="60869"/>
          <a:stretch/>
        </p:blipFill>
        <p:spPr>
          <a:xfrm>
            <a:off x="1246573" y="10"/>
            <a:ext cx="3913632" cy="2285224"/>
          </a:xfrm>
          <a:custGeom>
            <a:avLst/>
            <a:gdLst/>
            <a:ahLst/>
            <a:cxnLst/>
            <a:rect l="l" t="t" r="r" b="b"/>
            <a:pathLst>
              <a:path w="3913632" h="2285234">
                <a:moveTo>
                  <a:pt x="29691" y="0"/>
                </a:moveTo>
                <a:lnTo>
                  <a:pt x="3883942" y="0"/>
                </a:lnTo>
                <a:lnTo>
                  <a:pt x="3903529" y="128345"/>
                </a:lnTo>
                <a:cubicBezTo>
                  <a:pt x="3910210" y="194127"/>
                  <a:pt x="3913632" y="260873"/>
                  <a:pt x="3913632" y="328418"/>
                </a:cubicBezTo>
                <a:cubicBezTo>
                  <a:pt x="3913632" y="1409138"/>
                  <a:pt x="3037536" y="2285234"/>
                  <a:pt x="1956816" y="2285234"/>
                </a:cubicBezTo>
                <a:cubicBezTo>
                  <a:pt x="876096" y="2285234"/>
                  <a:pt x="0" y="1409138"/>
                  <a:pt x="0" y="328418"/>
                </a:cubicBezTo>
                <a:cubicBezTo>
                  <a:pt x="0" y="260873"/>
                  <a:pt x="3422" y="194127"/>
                  <a:pt x="10103" y="128345"/>
                </a:cubicBezTo>
                <a:close/>
              </a:path>
            </a:pathLst>
          </a:custGeom>
        </p:spPr>
      </p:pic>
      <p:pic>
        <p:nvPicPr>
          <p:cNvPr id="8" name="Picture 7" descr="A person in a suit&#10;&#10;Description automatically generated">
            <a:extLst>
              <a:ext uri="{FF2B5EF4-FFF2-40B4-BE49-F238E27FC236}">
                <a16:creationId xmlns:a16="http://schemas.microsoft.com/office/drawing/2014/main" id="{33A9D0C8-0ABF-4E0D-9AB6-68C53E08BE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14536"/>
          <a:stretch/>
        </p:blipFill>
        <p:spPr>
          <a:xfrm>
            <a:off x="20" y="2288331"/>
            <a:ext cx="3564618" cy="4569668"/>
          </a:xfrm>
          <a:custGeom>
            <a:avLst/>
            <a:gdLst/>
            <a:ahLst/>
            <a:cxnLst/>
            <a:rect l="l" t="t" r="r" b="b"/>
            <a:pathLst>
              <a:path w="3564638" h="4569668">
                <a:moveTo>
                  <a:pt x="640080" y="0"/>
                </a:moveTo>
                <a:cubicBezTo>
                  <a:pt x="2255269" y="0"/>
                  <a:pt x="3564638" y="1309369"/>
                  <a:pt x="3564638" y="2924558"/>
                </a:cubicBezTo>
                <a:cubicBezTo>
                  <a:pt x="3564638" y="3530254"/>
                  <a:pt x="3380508" y="4092944"/>
                  <a:pt x="3065170" y="4559707"/>
                </a:cubicBezTo>
                <a:lnTo>
                  <a:pt x="3057720" y="4569668"/>
                </a:lnTo>
                <a:lnTo>
                  <a:pt x="0" y="4569668"/>
                </a:lnTo>
                <a:lnTo>
                  <a:pt x="0" y="72448"/>
                </a:lnTo>
                <a:lnTo>
                  <a:pt x="50679" y="59417"/>
                </a:lnTo>
                <a:cubicBezTo>
                  <a:pt x="241061" y="20459"/>
                  <a:pt x="438181" y="0"/>
                  <a:pt x="640080" y="0"/>
                </a:cubicBezTo>
                <a:close/>
              </a:path>
            </a:pathLst>
          </a:custGeom>
        </p:spPr>
      </p:pic>
      <p:sp>
        <p:nvSpPr>
          <p:cNvPr id="1117" name="Oval 1116">
            <a:extLst>
              <a:ext uri="{FF2B5EF4-FFF2-40B4-BE49-F238E27FC236}">
                <a16:creationId xmlns:a16="http://schemas.microsoft.com/office/drawing/2014/main" id="{78418A25-6EAC-4140-BFE6-284E1925B5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60967" y="561316"/>
            <a:ext cx="3182112" cy="3182112"/>
          </a:xfrm>
          <a:prstGeom prst="ellipse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784CCA-1285-B9AF-0AA9-717DEED02A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501" b="1"/>
          <a:stretch/>
        </p:blipFill>
        <p:spPr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</p:spPr>
      </p:pic>
      <p:sp>
        <p:nvSpPr>
          <p:cNvPr id="1119" name="Freeform: Shape 1118">
            <a:extLst>
              <a:ext uri="{FF2B5EF4-FFF2-40B4-BE49-F238E27FC236}">
                <a16:creationId xmlns:a16="http://schemas.microsoft.com/office/drawing/2014/main" id="{6B9D64DB-4D5C-4A91-B45F-F301E3174F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52568" y="-4332"/>
            <a:ext cx="3439432" cy="3550083"/>
          </a:xfrm>
          <a:custGeom>
            <a:avLst/>
            <a:gdLst>
              <a:gd name="connsiteX0" fmla="*/ 115336 w 3439432"/>
              <a:gd name="connsiteY0" fmla="*/ 0 h 3550083"/>
              <a:gd name="connsiteX1" fmla="*/ 3439432 w 3439432"/>
              <a:gd name="connsiteY1" fmla="*/ 0 h 3550083"/>
              <a:gd name="connsiteX2" fmla="*/ 3439432 w 3439432"/>
              <a:gd name="connsiteY2" fmla="*/ 3462762 h 3550083"/>
              <a:gd name="connsiteX3" fmla="*/ 3318024 w 3439432"/>
              <a:gd name="connsiteY3" fmla="*/ 3493980 h 3550083"/>
              <a:gd name="connsiteX4" fmla="*/ 2761488 w 3439432"/>
              <a:gd name="connsiteY4" fmla="*/ 3550083 h 3550083"/>
              <a:gd name="connsiteX5" fmla="*/ 0 w 3439432"/>
              <a:gd name="connsiteY5" fmla="*/ 788595 h 3550083"/>
              <a:gd name="connsiteX6" fmla="*/ 70713 w 3439432"/>
              <a:gd name="connsiteY6" fmla="*/ 164949 h 355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39432" h="3550083">
                <a:moveTo>
                  <a:pt x="115336" y="0"/>
                </a:moveTo>
                <a:lnTo>
                  <a:pt x="3439432" y="0"/>
                </a:lnTo>
                <a:lnTo>
                  <a:pt x="3439432" y="3462762"/>
                </a:lnTo>
                <a:lnTo>
                  <a:pt x="3318024" y="3493980"/>
                </a:lnTo>
                <a:cubicBezTo>
                  <a:pt x="3138258" y="3530765"/>
                  <a:pt x="2952129" y="3550083"/>
                  <a:pt x="2761488" y="3550083"/>
                </a:cubicBezTo>
                <a:cubicBezTo>
                  <a:pt x="1236360" y="3550083"/>
                  <a:pt x="0" y="2313723"/>
                  <a:pt x="0" y="788595"/>
                </a:cubicBezTo>
                <a:cubicBezTo>
                  <a:pt x="0" y="574124"/>
                  <a:pt x="24450" y="365364"/>
                  <a:pt x="70713" y="164949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0180AF-9AA3-AD5A-A8D3-646B02461F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2464"/>
          <a:stretch/>
        </p:blipFill>
        <p:spPr>
          <a:xfrm>
            <a:off x="8918761" y="-4331"/>
            <a:ext cx="3273238" cy="3383891"/>
          </a:xfrm>
          <a:custGeom>
            <a:avLst/>
            <a:gdLst/>
            <a:ahLst/>
            <a:cxnLst/>
            <a:rect l="l" t="t" r="r" b="b"/>
            <a:pathLst>
              <a:path w="3273238" h="3383891">
                <a:moveTo>
                  <a:pt x="122841" y="0"/>
                </a:moveTo>
                <a:lnTo>
                  <a:pt x="3273238" y="0"/>
                </a:lnTo>
                <a:lnTo>
                  <a:pt x="3273238" y="3291335"/>
                </a:lnTo>
                <a:lnTo>
                  <a:pt x="3118338" y="3331164"/>
                </a:lnTo>
                <a:cubicBezTo>
                  <a:pt x="2949390" y="3365736"/>
                  <a:pt x="2774463" y="3383891"/>
                  <a:pt x="2595295" y="3383891"/>
                </a:cubicBezTo>
                <a:cubicBezTo>
                  <a:pt x="1161953" y="3383891"/>
                  <a:pt x="0" y="2221938"/>
                  <a:pt x="0" y="788596"/>
                </a:cubicBezTo>
                <a:cubicBezTo>
                  <a:pt x="0" y="519845"/>
                  <a:pt x="40850" y="260634"/>
                  <a:pt x="116679" y="16835"/>
                </a:cubicBezTo>
                <a:close/>
              </a:path>
            </a:pathLst>
          </a:custGeom>
        </p:spPr>
      </p:pic>
      <p:sp>
        <p:nvSpPr>
          <p:cNvPr id="1121" name="Freeform: Shape 1120">
            <a:extLst>
              <a:ext uri="{FF2B5EF4-FFF2-40B4-BE49-F238E27FC236}">
                <a16:creationId xmlns:a16="http://schemas.microsoft.com/office/drawing/2014/main" id="{CB14CE1B-4BC5-4EF2-BE3D-05E4F580B3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99331" y="3907418"/>
            <a:ext cx="2992669" cy="2950582"/>
          </a:xfrm>
          <a:custGeom>
            <a:avLst/>
            <a:gdLst>
              <a:gd name="connsiteX0" fmla="*/ 2052140 w 2992669"/>
              <a:gd name="connsiteY0" fmla="*/ 0 h 2950582"/>
              <a:gd name="connsiteX1" fmla="*/ 2850926 w 2992669"/>
              <a:gd name="connsiteY1" fmla="*/ 161267 h 2950582"/>
              <a:gd name="connsiteX2" fmla="*/ 2992669 w 2992669"/>
              <a:gd name="connsiteY2" fmla="*/ 229549 h 2950582"/>
              <a:gd name="connsiteX3" fmla="*/ 2992669 w 2992669"/>
              <a:gd name="connsiteY3" fmla="*/ 2950582 h 2950582"/>
              <a:gd name="connsiteX4" fmla="*/ 209274 w 2992669"/>
              <a:gd name="connsiteY4" fmla="*/ 2950582 h 2950582"/>
              <a:gd name="connsiteX5" fmla="*/ 161267 w 2992669"/>
              <a:gd name="connsiteY5" fmla="*/ 2850926 h 2950582"/>
              <a:gd name="connsiteX6" fmla="*/ 0 w 2992669"/>
              <a:gd name="connsiteY6" fmla="*/ 2052140 h 2950582"/>
              <a:gd name="connsiteX7" fmla="*/ 2052140 w 2992669"/>
              <a:gd name="connsiteY7" fmla="*/ 0 h 2950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669" h="2950582">
                <a:moveTo>
                  <a:pt x="2052140" y="0"/>
                </a:moveTo>
                <a:cubicBezTo>
                  <a:pt x="2335482" y="0"/>
                  <a:pt x="2605411" y="57424"/>
                  <a:pt x="2850926" y="161267"/>
                </a:cubicBezTo>
                <a:lnTo>
                  <a:pt x="2992669" y="229549"/>
                </a:lnTo>
                <a:lnTo>
                  <a:pt x="2992669" y="2950582"/>
                </a:lnTo>
                <a:lnTo>
                  <a:pt x="209274" y="2950582"/>
                </a:lnTo>
                <a:lnTo>
                  <a:pt x="161267" y="2850926"/>
                </a:lnTo>
                <a:cubicBezTo>
                  <a:pt x="57423" y="2605411"/>
                  <a:pt x="0" y="2335482"/>
                  <a:pt x="0" y="2052140"/>
                </a:cubicBezTo>
                <a:cubicBezTo>
                  <a:pt x="0" y="918774"/>
                  <a:pt x="918774" y="0"/>
                  <a:pt x="2052140" y="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2" descr="Kristel Manes, Executive Director">
            <a:extLst>
              <a:ext uri="{FF2B5EF4-FFF2-40B4-BE49-F238E27FC236}">
                <a16:creationId xmlns:a16="http://schemas.microsoft.com/office/drawing/2014/main" id="{90D2E236-080C-FFC3-3E38-6FF5D78554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4326"/>
          <a:stretch/>
        </p:blipFill>
        <p:spPr bwMode="auto">
          <a:xfrm>
            <a:off x="9363236" y="4071322"/>
            <a:ext cx="2828765" cy="2786678"/>
          </a:xfrm>
          <a:custGeom>
            <a:avLst/>
            <a:gdLst/>
            <a:ahLst/>
            <a:cxnLst/>
            <a:rect l="l" t="t" r="r" b="b"/>
            <a:pathLst>
              <a:path w="2828765" h="2786678">
                <a:moveTo>
                  <a:pt x="1888236" y="0"/>
                </a:moveTo>
                <a:cubicBezTo>
                  <a:pt x="2214125" y="0"/>
                  <a:pt x="2520731" y="82558"/>
                  <a:pt x="2788281" y="227900"/>
                </a:cubicBezTo>
                <a:lnTo>
                  <a:pt x="2828765" y="252495"/>
                </a:lnTo>
                <a:lnTo>
                  <a:pt x="2828765" y="2786678"/>
                </a:lnTo>
                <a:lnTo>
                  <a:pt x="227128" y="2786678"/>
                </a:lnTo>
                <a:lnTo>
                  <a:pt x="148387" y="2623223"/>
                </a:lnTo>
                <a:cubicBezTo>
                  <a:pt x="52837" y="2397318"/>
                  <a:pt x="0" y="2148947"/>
                  <a:pt x="0" y="1888236"/>
                </a:cubicBezTo>
                <a:cubicBezTo>
                  <a:pt x="0" y="845392"/>
                  <a:pt x="845392" y="0"/>
                  <a:pt x="1888236" y="0"/>
                </a:cubicBezTo>
                <a:close/>
              </a:path>
            </a:pathLst>
          </a:cu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93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8" name="Rectangle 67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97C95-FA63-4FA8-AAE5-B6C1422C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CA" sz="4000" dirty="0">
                <a:solidFill>
                  <a:srgbClr val="FFFFFF"/>
                </a:solidFill>
                <a:ea typeface="+mj-lt"/>
                <a:cs typeface="+mj-lt"/>
              </a:rPr>
              <a:t>Consultations</a:t>
            </a:r>
            <a:endParaRPr lang="en-US" sz="4000" dirty="0">
              <a:solidFill>
                <a:srgbClr val="FFFFFF"/>
              </a:solidFill>
            </a:endParaRPr>
          </a:p>
        </p:txBody>
      </p:sp>
      <p:graphicFrame>
        <p:nvGraphicFramePr>
          <p:cNvPr id="64" name="Content Placeholder 2">
            <a:extLst>
              <a:ext uri="{FF2B5EF4-FFF2-40B4-BE49-F238E27FC236}">
                <a16:creationId xmlns:a16="http://schemas.microsoft.com/office/drawing/2014/main" id="{C3C95434-4E53-1FB7-1750-40839855A2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9777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0530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46B6B-1AD8-4E35-A87A-C744A63A9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cs typeface="Poppins"/>
              </a:rPr>
              <a:t>Start Up Programs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7BAFC4-A721-416A-BB89-8DD6BC02A6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cs typeface="Rubik"/>
              </a:rPr>
              <a:t>Business 101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EB04402C-0102-46D6-757E-4D2FD5EC43A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9729964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F5F76-C588-494D-AF0B-EF8989AEE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>
                <a:cs typeface="Rubik"/>
              </a:rPr>
              <a:t>Stepping Into Business</a:t>
            </a:r>
            <a:endParaRPr lang="en-C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6D34B7-4184-437A-9B3C-2CD49244DC3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ea typeface="+mn-lt"/>
                <a:cs typeface="+mn-lt"/>
              </a:rPr>
              <a:t>6-week program</a:t>
            </a:r>
            <a:endParaRPr lang="en-US" dirty="0"/>
          </a:p>
          <a:p>
            <a:r>
              <a:rPr lang="en-CA" dirty="0">
                <a:ea typeface="+mn-lt"/>
                <a:cs typeface="+mn-lt"/>
              </a:rPr>
              <a:t>Completed business model canvas </a:t>
            </a:r>
          </a:p>
          <a:p>
            <a:r>
              <a:rPr lang="en-CA" dirty="0">
                <a:ea typeface="+mn-lt"/>
                <a:cs typeface="+mn-lt"/>
              </a:rPr>
              <a:t>Completed user persona and customer journey map</a:t>
            </a:r>
            <a:endParaRPr lang="en-CA" dirty="0">
              <a:cs typeface="Rubik"/>
            </a:endParaRPr>
          </a:p>
          <a:p>
            <a:r>
              <a:rPr lang="en-CA" dirty="0">
                <a:ea typeface="+mn-lt"/>
                <a:cs typeface="+mn-lt"/>
              </a:rPr>
              <a:t>Completed financial projections </a:t>
            </a:r>
            <a:endParaRPr lang="en-CA" dirty="0">
              <a:cs typeface="Rubik"/>
            </a:endParaRPr>
          </a:p>
        </p:txBody>
      </p:sp>
    </p:spTree>
    <p:extLst>
      <p:ext uri="{BB962C8B-B14F-4D97-AF65-F5344CB8AC3E}">
        <p14:creationId xmlns:p14="http://schemas.microsoft.com/office/powerpoint/2010/main" val="877933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3149F8F-3E00-0C9B-CF2F-4FE0B2B51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>
                <a:cs typeface="Poppins"/>
              </a:rPr>
              <a:t>Existing/Growth Programs</a:t>
            </a:r>
            <a:br>
              <a:rPr lang="en-CA" dirty="0">
                <a:cs typeface="Poppins"/>
              </a:rPr>
            </a:br>
            <a:r>
              <a:rPr lang="en-CA" dirty="0">
                <a:solidFill>
                  <a:schemeClr val="accent1"/>
                </a:solidFill>
                <a:cs typeface="Rubik"/>
              </a:rPr>
              <a:t>Starter Company +</a:t>
            </a:r>
            <a:br>
              <a:rPr lang="en-CA" dirty="0">
                <a:solidFill>
                  <a:schemeClr val="accent1"/>
                </a:solidFill>
                <a:cs typeface="Rubik"/>
              </a:rPr>
            </a:br>
            <a:endParaRPr lang="en-CA" dirty="0">
              <a:solidFill>
                <a:schemeClr val="accent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499EEC-E48A-9CDB-B515-A868A0D3F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>
                <a:ea typeface="+mn-lt"/>
                <a:cs typeface="+mn-lt"/>
              </a:rPr>
              <a:t>A customized implementation plan to solve challenges in your business</a:t>
            </a:r>
          </a:p>
          <a:p>
            <a:r>
              <a:rPr lang="en-US" sz="2800" dirty="0">
                <a:ea typeface="+mn-lt"/>
                <a:cs typeface="+mn-lt"/>
              </a:rPr>
              <a:t>Access to the "Ask the Professionals" networking event</a:t>
            </a:r>
          </a:p>
          <a:p>
            <a:r>
              <a:rPr lang="en-US" sz="2800" dirty="0">
                <a:ea typeface="+mn-lt"/>
                <a:cs typeface="+mn-lt"/>
              </a:rPr>
              <a:t>1-on-1 business mentoring specific to your business/industry</a:t>
            </a:r>
          </a:p>
          <a:p>
            <a:r>
              <a:rPr lang="en-US" sz="2800" dirty="0">
                <a:ea typeface="+mn-lt"/>
                <a:cs typeface="+mn-lt"/>
              </a:rPr>
              <a:t>Group learning/networking opportunities with other participants</a:t>
            </a:r>
          </a:p>
          <a:p>
            <a:r>
              <a:rPr lang="en-US" sz="2800" dirty="0">
                <a:ea typeface="+mn-lt"/>
                <a:cs typeface="+mn-lt"/>
              </a:rPr>
              <a:t>Interact with a supportive network of other like-minded business owners</a:t>
            </a:r>
          </a:p>
          <a:p>
            <a:r>
              <a:rPr lang="en-US" sz="2800" dirty="0">
                <a:ea typeface="+mn-lt"/>
                <a:cs typeface="+mn-lt"/>
              </a:rPr>
              <a:t>Participants successful in completing the program will be awarded up to $5000 in grant monies</a:t>
            </a:r>
          </a:p>
        </p:txBody>
      </p:sp>
    </p:spTree>
    <p:extLst>
      <p:ext uri="{BB962C8B-B14F-4D97-AF65-F5344CB8AC3E}">
        <p14:creationId xmlns:p14="http://schemas.microsoft.com/office/powerpoint/2010/main" val="4278445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346177D-ADC4-4968-B747-5CFCD390B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CECD99-4AD8-A81C-10A5-89B7D6433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6501" y="501594"/>
            <a:ext cx="5754896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Summer Company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F3CB2F-3D52-8C8A-E0E3-7C9E899FA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2989" b="3"/>
          <a:stretch/>
        </p:blipFill>
        <p:spPr>
          <a:xfrm>
            <a:off x="1068130" y="1028701"/>
            <a:ext cx="3876165" cy="433817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4F5D1A-0F1D-C79F-46D6-B285E3D4E6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96502" y="2157078"/>
            <a:ext cx="5754895" cy="32635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</a:rPr>
              <a:t>An award of up to $3,000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</a:rPr>
              <a:t>A first payment of up to $1,500 for start-up costs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</a:rPr>
              <a:t>A second payment of up to $1,500 once they have    </a:t>
            </a:r>
            <a:r>
              <a:rPr lang="en-US" sz="1800" dirty="0">
                <a:solidFill>
                  <a:schemeClr val="tx1"/>
                </a:solidFill>
              </a:rPr>
              <a:t>            </a:t>
            </a:r>
            <a:r>
              <a:rPr lang="en-US" sz="1800" b="0" i="0" dirty="0">
                <a:solidFill>
                  <a:schemeClr val="tx1"/>
                </a:solidFill>
                <a:effectLst/>
              </a:rPr>
              <a:t>successfully completed the program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</a:rPr>
              <a:t>Hands-on coaching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b="0" i="0" dirty="0">
                <a:solidFill>
                  <a:schemeClr val="tx1"/>
                </a:solidFill>
                <a:effectLst/>
              </a:rPr>
              <a:t>Mentoring from business leaders in your community and from your program provider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44A943-BF79-4FEA-ABB1-3BD54D236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437CC72-F4A8-4DC3-AFAB-D22C482C81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9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CGW Branding">
      <a:dk1>
        <a:srgbClr val="1C2440"/>
      </a:dk1>
      <a:lt1>
        <a:sysClr val="window" lastClr="FFFFFF"/>
      </a:lt1>
      <a:dk2>
        <a:srgbClr val="2C676A"/>
      </a:dk2>
      <a:lt2>
        <a:srgbClr val="F3F2F2"/>
      </a:lt2>
      <a:accent1>
        <a:srgbClr val="399455"/>
      </a:accent1>
      <a:accent2>
        <a:srgbClr val="2C416E"/>
      </a:accent2>
      <a:accent3>
        <a:srgbClr val="3A639C"/>
      </a:accent3>
      <a:accent4>
        <a:srgbClr val="4489C9"/>
      </a:accent4>
      <a:accent5>
        <a:srgbClr val="76BE43"/>
      </a:accent5>
      <a:accent6>
        <a:srgbClr val="FF5F5A"/>
      </a:accent6>
      <a:hlink>
        <a:srgbClr val="F4AC62"/>
      </a:hlink>
      <a:folHlink>
        <a:srgbClr val="F0E069"/>
      </a:folHlink>
    </a:clrScheme>
    <a:fontScheme name="BCGW Branding">
      <a:majorFont>
        <a:latin typeface="Poppins"/>
        <a:ea typeface=""/>
        <a:cs typeface=""/>
      </a:majorFont>
      <a:minorFont>
        <a:latin typeface="Rubi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EB3F5B2965464DAFEC937907C7F5C5" ma:contentTypeVersion="13" ma:contentTypeDescription="Create a new document." ma:contentTypeScope="" ma:versionID="ae89ae14289f9037e355d37f084a063c">
  <xsd:schema xmlns:xsd="http://www.w3.org/2001/XMLSchema" xmlns:xs="http://www.w3.org/2001/XMLSchema" xmlns:p="http://schemas.microsoft.com/office/2006/metadata/properties" xmlns:ns2="ae8ccd40-4dec-4448-b39a-ffe58c4c6b82" xmlns:ns3="cc152a72-8416-4dd0-84f6-af18414902d9" targetNamespace="http://schemas.microsoft.com/office/2006/metadata/properties" ma:root="true" ma:fieldsID="03ea8abddcbe573128db6632ae947cd6" ns2:_="" ns3:_="">
    <xsd:import namespace="ae8ccd40-4dec-4448-b39a-ffe58c4c6b82"/>
    <xsd:import namespace="cc152a72-8416-4dd0-84f6-af18414902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8ccd40-4dec-4448-b39a-ffe58c4c6b8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52a72-8416-4dd0-84f6-af18414902d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0D2B645-79BE-4654-8EBC-70F9473FD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8ccd40-4dec-4448-b39a-ffe58c4c6b82"/>
    <ds:schemaRef ds:uri="cc152a72-8416-4dd0-84f6-af18414902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2FB67A-E01F-475C-B071-CCFC0E4A36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A18D15-3901-4C90-91C3-ED1C0ADDC6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471</Words>
  <Application>Microsoft Office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Arial</vt:lpstr>
      <vt:lpstr>Rubik</vt:lpstr>
      <vt:lpstr>Poppins</vt:lpstr>
      <vt:lpstr>Office Theme</vt:lpstr>
      <vt:lpstr>Get To Know BCGW</vt:lpstr>
      <vt:lpstr>Partners</vt:lpstr>
      <vt:lpstr>Mandate</vt:lpstr>
      <vt:lpstr>Who we represent</vt:lpstr>
      <vt:lpstr>Our Team</vt:lpstr>
      <vt:lpstr>Consultations</vt:lpstr>
      <vt:lpstr>Start Up Programs</vt:lpstr>
      <vt:lpstr>Existing/Growth Programs Starter Company + </vt:lpstr>
      <vt:lpstr>Summer Company </vt:lpstr>
      <vt:lpstr>New Offerings</vt:lpstr>
      <vt:lpstr>PowerPoint Presentation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Aron Murch</dc:creator>
  <cp:lastModifiedBy>Kristel Manes</cp:lastModifiedBy>
  <cp:revision>665</cp:revision>
  <dcterms:created xsi:type="dcterms:W3CDTF">2020-04-24T20:45:38Z</dcterms:created>
  <dcterms:modified xsi:type="dcterms:W3CDTF">2024-06-10T15:49:24Z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0x010100D6EB3F5B2965464DAFEC937907C7F5C5</vt:lpwstr>
  </property>
  <property fmtid="{D5CDD505-2E9C-101B-9397-08002B2CF9AE}" pid="3" name="Order">
    <vt:r8>1500</vt:r8>
  </property>
  <property fmtid="{D5CDD505-2E9C-101B-9397-08002B2CF9AE}" pid="4" name="ComplianceAssetId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TemplateUrl">
    <vt:lpwstr/>
  </property>
</Properties>
</file>